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2.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3.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4.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charts/chart5.xml" ContentType="application/vnd.openxmlformats-officedocument.drawingml.chart+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6.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charts/chart7.xml" ContentType="application/vnd.openxmlformats-officedocument.drawingml.chart+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charts/chart8.xml" ContentType="application/vnd.openxmlformats-officedocument.drawingml.chart+xml"/>
  <Override PartName="/ppt/notesSlides/notesSlide30.xml" ContentType="application/vnd.openxmlformats-officedocument.presentationml.notesSlide+xml"/>
  <Override PartName="/ppt/slides/slide31.xml" ContentType="application/vnd.openxmlformats-officedocument.presentationml.slide+xml"/>
  <Override PartName="/ppt/slides/charts/chart9.xml" ContentType="application/vnd.openxmlformats-officedocument.drawingml.chart+xml"/>
  <Override PartName="/ppt/notesSlides/notesSlide31.xml" ContentType="application/vnd.openxmlformats-officedocument.presentationml.notesSlide+xml"/>
  <Override PartName="/ppt/slides/slide32.xml" ContentType="application/vnd.openxmlformats-officedocument.presentationml.slide+xml"/>
  <Override PartName="/ppt/slides/charts/chart10.xml" ContentType="application/vnd.openxmlformats-officedocument.drawingml.chart+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charts/chart11.xml" ContentType="application/vnd.openxmlformats-officedocument.drawingml.chart+xml"/>
  <Override PartName="/ppt/notesSlides/notesSlide34.xml" ContentType="application/vnd.openxmlformats-officedocument.presentationml.notesSlide+xml"/>
  <Override PartName="/ppt/slides/slide35.xml" ContentType="application/vnd.openxmlformats-officedocument.presentationml.slide+xml"/>
  <Override PartName="/ppt/slides/charts/chart12.xml" ContentType="application/vnd.openxmlformats-officedocument.drawingml.chart+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e46b30445d64327" /><Relationship Type="http://schemas.openxmlformats.org/officeDocument/2006/relationships/extended-properties" Target="/docProps/app.xml" Id="Re47d7c4a9be34ecb" /><Relationship Type="http://schemas.openxmlformats.org/officeDocument/2006/relationships/officeDocument" Target="/ppt/presentation.xml" Id="Rf56bf7f1b204424f" /></Relationships>
</file>

<file path=ppt/presentation.xml><?xml version="1.0" encoding="utf-8"?>
<p:presentation xmlns:p="http://schemas.openxmlformats.org/presentationml/2006/main">
  <p:sldMasterIdLst>
    <p:sldMasterId xmlns:r="http://schemas.openxmlformats.org/officeDocument/2006/relationships" id="2147483648" r:id="R97ea27f84a2d4827"/>
  </p:sldMasterIdLst>
  <p:notesMasterIdLst>
    <p:notesMasterId xmlns:r="http://schemas.openxmlformats.org/officeDocument/2006/relationships" r:id="Rb164eddfbb36408e"/>
  </p:notesMasterIdLst>
  <p:sldIdLst>
    <p:sldId xmlns:r="http://schemas.openxmlformats.org/officeDocument/2006/relationships" id="256" r:id="R926c16d4227644c7"/>
    <p:sldId xmlns:r="http://schemas.openxmlformats.org/officeDocument/2006/relationships" id="257" r:id="R818e5890b0234682"/>
    <p:sldId xmlns:r="http://schemas.openxmlformats.org/officeDocument/2006/relationships" id="258" r:id="Rbed73238501047f3"/>
    <p:sldId xmlns:r="http://schemas.openxmlformats.org/officeDocument/2006/relationships" id="259" r:id="Rf09fb16782b44c7c"/>
    <p:sldId xmlns:r="http://schemas.openxmlformats.org/officeDocument/2006/relationships" id="260" r:id="R67a25ad78cd94678"/>
    <p:sldId xmlns:r="http://schemas.openxmlformats.org/officeDocument/2006/relationships" id="261" r:id="Rf86e9cbff497414d"/>
    <p:sldId xmlns:r="http://schemas.openxmlformats.org/officeDocument/2006/relationships" id="262" r:id="Rdef069d01bcb4f14"/>
    <p:sldId xmlns:r="http://schemas.openxmlformats.org/officeDocument/2006/relationships" id="263" r:id="R4257449aa8ca4786"/>
    <p:sldId xmlns:r="http://schemas.openxmlformats.org/officeDocument/2006/relationships" id="264" r:id="Rb82af4e3d94b4548"/>
    <p:sldId xmlns:r="http://schemas.openxmlformats.org/officeDocument/2006/relationships" id="265" r:id="R5e680f5929bc40a9"/>
    <p:sldId xmlns:r="http://schemas.openxmlformats.org/officeDocument/2006/relationships" id="266" r:id="R8bb45b86a83b430f"/>
    <p:sldId xmlns:r="http://schemas.openxmlformats.org/officeDocument/2006/relationships" id="267" r:id="Rfb59674037084eb8"/>
    <p:sldId xmlns:r="http://schemas.openxmlformats.org/officeDocument/2006/relationships" id="268" r:id="R307033ccc10843a9"/>
    <p:sldId xmlns:r="http://schemas.openxmlformats.org/officeDocument/2006/relationships" id="269" r:id="R526f88eb7d874473"/>
    <p:sldId xmlns:r="http://schemas.openxmlformats.org/officeDocument/2006/relationships" id="270" r:id="R6452176f18a24f2c"/>
    <p:sldId xmlns:r="http://schemas.openxmlformats.org/officeDocument/2006/relationships" id="271" r:id="R680667c292294aff"/>
    <p:sldId xmlns:r="http://schemas.openxmlformats.org/officeDocument/2006/relationships" id="272" r:id="R62f7c122ee474007"/>
    <p:sldId xmlns:r="http://schemas.openxmlformats.org/officeDocument/2006/relationships" id="273" r:id="Rce5dad693475468d"/>
    <p:sldId xmlns:r="http://schemas.openxmlformats.org/officeDocument/2006/relationships" id="274" r:id="R82825f72124748d1"/>
    <p:sldId xmlns:r="http://schemas.openxmlformats.org/officeDocument/2006/relationships" id="275" r:id="R94f80aef20414eee"/>
    <p:sldId xmlns:r="http://schemas.openxmlformats.org/officeDocument/2006/relationships" id="276" r:id="Ra8478a120a004d65"/>
    <p:sldId xmlns:r="http://schemas.openxmlformats.org/officeDocument/2006/relationships" id="277" r:id="R212d100fdc7645c6"/>
    <p:sldId xmlns:r="http://schemas.openxmlformats.org/officeDocument/2006/relationships" id="278" r:id="Re6ef2cf6d8544f90"/>
    <p:sldId xmlns:r="http://schemas.openxmlformats.org/officeDocument/2006/relationships" id="279" r:id="R70ba6c4c608a436d"/>
    <p:sldId xmlns:r="http://schemas.openxmlformats.org/officeDocument/2006/relationships" id="280" r:id="R74a3b92920a247ef"/>
    <p:sldId xmlns:r="http://schemas.openxmlformats.org/officeDocument/2006/relationships" id="281" r:id="R901ba6555c984970"/>
    <p:sldId xmlns:r="http://schemas.openxmlformats.org/officeDocument/2006/relationships" id="282" r:id="R25cca2c109a24a71"/>
    <p:sldId xmlns:r="http://schemas.openxmlformats.org/officeDocument/2006/relationships" id="283" r:id="Rb8eaa780146a46c8"/>
    <p:sldId xmlns:r="http://schemas.openxmlformats.org/officeDocument/2006/relationships" id="284" r:id="R8c4510ef9cd340d2"/>
    <p:sldId xmlns:r="http://schemas.openxmlformats.org/officeDocument/2006/relationships" id="285" r:id="R294bff9ca99f4a31"/>
    <p:sldId xmlns:r="http://schemas.openxmlformats.org/officeDocument/2006/relationships" id="286" r:id="R3505c9af654e48cc"/>
    <p:sldId xmlns:r="http://schemas.openxmlformats.org/officeDocument/2006/relationships" id="287" r:id="Re46aa9aa16d7441c"/>
    <p:sldId xmlns:r="http://schemas.openxmlformats.org/officeDocument/2006/relationships" id="288" r:id="R36f55dee68074e4e"/>
    <p:sldId xmlns:r="http://schemas.openxmlformats.org/officeDocument/2006/relationships" id="289" r:id="Rc4885c112877403e"/>
    <p:sldId xmlns:r="http://schemas.openxmlformats.org/officeDocument/2006/relationships" id="290" r:id="R790d7bd3e5754057"/>
    <p:sldId xmlns:r="http://schemas.openxmlformats.org/officeDocument/2006/relationships" id="291" r:id="R61750f69b12a4433"/>
    <p:sldId xmlns:r="http://schemas.openxmlformats.org/officeDocument/2006/relationships" id="292" r:id="R66f7eb1262b34a71"/>
    <p:sldId xmlns:r="http://schemas.openxmlformats.org/officeDocument/2006/relationships" id="293" r:id="Rce32502ee0fd4605"/>
    <p:sldId xmlns:r="http://schemas.openxmlformats.org/officeDocument/2006/relationships" id="294" r:id="R4dc473cf7b7441b9"/>
    <p:sldId xmlns:r="http://schemas.openxmlformats.org/officeDocument/2006/relationships" id="295" r:id="Rb698045ff9384b17"/>
    <p:sldId xmlns:r="http://schemas.openxmlformats.org/officeDocument/2006/relationships" id="296" r:id="R059bef5ba2d141f5"/>
    <p:sldId xmlns:r="http://schemas.openxmlformats.org/officeDocument/2006/relationships" id="297" r:id="R57ea6bd972c2435d"/>
    <p:sldId xmlns:r="http://schemas.openxmlformats.org/officeDocument/2006/relationships" id="298" r:id="R4d9f691d45134866"/>
    <p:sldId xmlns:r="http://schemas.openxmlformats.org/officeDocument/2006/relationships" id="299" r:id="R72b158aa9a994b84"/>
    <p:sldId xmlns:r="http://schemas.openxmlformats.org/officeDocument/2006/relationships" id="300" r:id="Rf9bd909555174aff"/>
    <p:sldId xmlns:r="http://schemas.openxmlformats.org/officeDocument/2006/relationships" id="301" r:id="R1d065ca7b679481b"/>
    <p:sldId xmlns:r="http://schemas.openxmlformats.org/officeDocument/2006/relationships" id="302" r:id="Rba45ac53222847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236fdeacf94551" /><Relationship Type="http://schemas.openxmlformats.org/officeDocument/2006/relationships/slideMaster" Target="/ppt/slideMasters/slideMaster1.xml" Id="R97ea27f84a2d4827" /><Relationship Type="http://schemas.openxmlformats.org/officeDocument/2006/relationships/notesMaster" Target="/ppt/notesMasters/notesMaster1.xml" Id="Rb164eddfbb36408e" /><Relationship Type="http://schemas.openxmlformats.org/officeDocument/2006/relationships/presProps" Target="/ppt/presProps.xml" Id="R72f751afc7a64595" /><Relationship Type="http://schemas.openxmlformats.org/officeDocument/2006/relationships/tableStyles" Target="/ppt/tableStyles.xml" Id="Rf9558c6411be4445" /><Relationship Type="http://schemas.openxmlformats.org/officeDocument/2006/relationships/slide" Target="/ppt/slides/slide1.xml" Id="R926c16d4227644c7" /><Relationship Type="http://schemas.openxmlformats.org/officeDocument/2006/relationships/slide" Target="/ppt/slides/slide2.xml" Id="R818e5890b0234682" /><Relationship Type="http://schemas.openxmlformats.org/officeDocument/2006/relationships/slide" Target="/ppt/slides/slide3.xml" Id="Rbed73238501047f3" /><Relationship Type="http://schemas.openxmlformats.org/officeDocument/2006/relationships/slide" Target="/ppt/slides/slide4.xml" Id="Rf09fb16782b44c7c" /><Relationship Type="http://schemas.openxmlformats.org/officeDocument/2006/relationships/slide" Target="/ppt/slides/slide5.xml" Id="R67a25ad78cd94678" /><Relationship Type="http://schemas.openxmlformats.org/officeDocument/2006/relationships/slide" Target="/ppt/slides/slide6.xml" Id="Rf86e9cbff497414d" /><Relationship Type="http://schemas.openxmlformats.org/officeDocument/2006/relationships/slide" Target="/ppt/slides/slide7.xml" Id="Rdef069d01bcb4f14" /><Relationship Type="http://schemas.openxmlformats.org/officeDocument/2006/relationships/slide" Target="/ppt/slides/slide8.xml" Id="R4257449aa8ca4786" /><Relationship Type="http://schemas.openxmlformats.org/officeDocument/2006/relationships/slide" Target="/ppt/slides/slide9.xml" Id="Rb82af4e3d94b4548" /><Relationship Type="http://schemas.openxmlformats.org/officeDocument/2006/relationships/slide" Target="/ppt/slides/slide10.xml" Id="R5e680f5929bc40a9" /><Relationship Type="http://schemas.openxmlformats.org/officeDocument/2006/relationships/slide" Target="/ppt/slides/slide11.xml" Id="R8bb45b86a83b430f" /><Relationship Type="http://schemas.openxmlformats.org/officeDocument/2006/relationships/slide" Target="/ppt/slides/slide12.xml" Id="Rfb59674037084eb8" /><Relationship Type="http://schemas.openxmlformats.org/officeDocument/2006/relationships/slide" Target="/ppt/slides/slide13.xml" Id="R307033ccc10843a9" /><Relationship Type="http://schemas.openxmlformats.org/officeDocument/2006/relationships/slide" Target="/ppt/slides/slide14.xml" Id="R526f88eb7d874473" /><Relationship Type="http://schemas.openxmlformats.org/officeDocument/2006/relationships/slide" Target="/ppt/slides/slide15.xml" Id="R6452176f18a24f2c" /><Relationship Type="http://schemas.openxmlformats.org/officeDocument/2006/relationships/slide" Target="/ppt/slides/slide16.xml" Id="R680667c292294aff" /><Relationship Type="http://schemas.openxmlformats.org/officeDocument/2006/relationships/slide" Target="/ppt/slides/slide17.xml" Id="R62f7c122ee474007" /><Relationship Type="http://schemas.openxmlformats.org/officeDocument/2006/relationships/slide" Target="/ppt/slides/slide18.xml" Id="Rce5dad693475468d" /><Relationship Type="http://schemas.openxmlformats.org/officeDocument/2006/relationships/slide" Target="/ppt/slides/slide19.xml" Id="R82825f72124748d1" /><Relationship Type="http://schemas.openxmlformats.org/officeDocument/2006/relationships/slide" Target="/ppt/slides/slide20.xml" Id="R94f80aef20414eee" /><Relationship Type="http://schemas.openxmlformats.org/officeDocument/2006/relationships/slide" Target="/ppt/slides/slide21.xml" Id="Ra8478a120a004d65" /><Relationship Type="http://schemas.openxmlformats.org/officeDocument/2006/relationships/slide" Target="/ppt/slides/slide22.xml" Id="R212d100fdc7645c6" /><Relationship Type="http://schemas.openxmlformats.org/officeDocument/2006/relationships/slide" Target="/ppt/slides/slide23.xml" Id="Re6ef2cf6d8544f90" /><Relationship Type="http://schemas.openxmlformats.org/officeDocument/2006/relationships/slide" Target="/ppt/slides/slide24.xml" Id="R70ba6c4c608a436d" /><Relationship Type="http://schemas.openxmlformats.org/officeDocument/2006/relationships/slide" Target="/ppt/slides/slide25.xml" Id="R74a3b92920a247ef" /><Relationship Type="http://schemas.openxmlformats.org/officeDocument/2006/relationships/slide" Target="/ppt/slides/slide26.xml" Id="R901ba6555c984970" /><Relationship Type="http://schemas.openxmlformats.org/officeDocument/2006/relationships/slide" Target="/ppt/slides/slide27.xml" Id="R25cca2c109a24a71" /><Relationship Type="http://schemas.openxmlformats.org/officeDocument/2006/relationships/slide" Target="/ppt/slides/slide28.xml" Id="Rb8eaa780146a46c8" /><Relationship Type="http://schemas.openxmlformats.org/officeDocument/2006/relationships/slide" Target="/ppt/slides/slide29.xml" Id="R8c4510ef9cd340d2" /><Relationship Type="http://schemas.openxmlformats.org/officeDocument/2006/relationships/slide" Target="/ppt/slides/slide30.xml" Id="R294bff9ca99f4a31" /><Relationship Type="http://schemas.openxmlformats.org/officeDocument/2006/relationships/slide" Target="/ppt/slides/slide31.xml" Id="R3505c9af654e48cc" /><Relationship Type="http://schemas.openxmlformats.org/officeDocument/2006/relationships/slide" Target="/ppt/slides/slide32.xml" Id="Re46aa9aa16d7441c" /><Relationship Type="http://schemas.openxmlformats.org/officeDocument/2006/relationships/slide" Target="/ppt/slides/slide33.xml" Id="R36f55dee68074e4e" /><Relationship Type="http://schemas.openxmlformats.org/officeDocument/2006/relationships/slide" Target="/ppt/slides/slide34.xml" Id="Rc4885c112877403e" /><Relationship Type="http://schemas.openxmlformats.org/officeDocument/2006/relationships/slide" Target="/ppt/slides/slide35.xml" Id="R790d7bd3e5754057" /><Relationship Type="http://schemas.openxmlformats.org/officeDocument/2006/relationships/slide" Target="/ppt/slides/slide36.xml" Id="R61750f69b12a4433" /><Relationship Type="http://schemas.openxmlformats.org/officeDocument/2006/relationships/slide" Target="/ppt/slides/slide37.xml" Id="R66f7eb1262b34a71" /><Relationship Type="http://schemas.openxmlformats.org/officeDocument/2006/relationships/slide" Target="/ppt/slides/slide38.xml" Id="Rce32502ee0fd4605" /><Relationship Type="http://schemas.openxmlformats.org/officeDocument/2006/relationships/slide" Target="/ppt/slides/slide39.xml" Id="R4dc473cf7b7441b9" /><Relationship Type="http://schemas.openxmlformats.org/officeDocument/2006/relationships/slide" Target="/ppt/slides/slide40.xml" Id="Rb698045ff9384b17" /><Relationship Type="http://schemas.openxmlformats.org/officeDocument/2006/relationships/slide" Target="/ppt/slides/slide41.xml" Id="R059bef5ba2d141f5" /><Relationship Type="http://schemas.openxmlformats.org/officeDocument/2006/relationships/slide" Target="/ppt/slides/slide42.xml" Id="R57ea6bd972c2435d" /><Relationship Type="http://schemas.openxmlformats.org/officeDocument/2006/relationships/slide" Target="/ppt/slides/slide43.xml" Id="R4d9f691d45134866" /><Relationship Type="http://schemas.openxmlformats.org/officeDocument/2006/relationships/slide" Target="/ppt/slides/slide44.xml" Id="R72b158aa9a994b84" /><Relationship Type="http://schemas.openxmlformats.org/officeDocument/2006/relationships/slide" Target="/ppt/slides/slide45.xml" Id="Rf9bd909555174aff" /><Relationship Type="http://schemas.openxmlformats.org/officeDocument/2006/relationships/slide" Target="/ppt/slides/slide46.xml" Id="R1d065ca7b679481b" /><Relationship Type="http://schemas.openxmlformats.org/officeDocument/2006/relationships/slide" Target="/ppt/slides/slide47.xml" Id="Rba45ac53222847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b0e0d71f704b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26f0c081614eef" /><Relationship Type="http://schemas.openxmlformats.org/officeDocument/2006/relationships/notesMaster" Target="/ppt/notesMasters/notesMaster1.xml" Id="Rcb38c37fcd9d4b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56fcad0cf84657" /><Relationship Type="http://schemas.openxmlformats.org/officeDocument/2006/relationships/notesMaster" Target="/ppt/notesMasters/notesMaster1.xml" Id="R20850324c21a41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07a593860b4937" /><Relationship Type="http://schemas.openxmlformats.org/officeDocument/2006/relationships/notesMaster" Target="/ppt/notesMasters/notesMaster1.xml" Id="Re0dbb493ac4c4e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0df45abb9a432b" /><Relationship Type="http://schemas.openxmlformats.org/officeDocument/2006/relationships/notesMaster" Target="/ppt/notesMasters/notesMaster1.xml" Id="R940a074a22b749f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ed4e68b218459b" /><Relationship Type="http://schemas.openxmlformats.org/officeDocument/2006/relationships/notesMaster" Target="/ppt/notesMasters/notesMaster1.xml" Id="Rdf0c6750d5424b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487eb726224ea9" /><Relationship Type="http://schemas.openxmlformats.org/officeDocument/2006/relationships/notesMaster" Target="/ppt/notesMasters/notesMaster1.xml" Id="Ra8967e879a894ca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c3d5f59d14498a" /><Relationship Type="http://schemas.openxmlformats.org/officeDocument/2006/relationships/notesMaster" Target="/ppt/notesMasters/notesMaster1.xml" Id="R7264cf52e4e447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3eb7939d679438f" /><Relationship Type="http://schemas.openxmlformats.org/officeDocument/2006/relationships/notesMaster" Target="/ppt/notesMasters/notesMaster1.xml" Id="R11fbed8e935a42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d2f32baffc4186" /><Relationship Type="http://schemas.openxmlformats.org/officeDocument/2006/relationships/notesMaster" Target="/ppt/notesMasters/notesMaster1.xml" Id="R82cdcba83e8148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60a4c0547840b5" /><Relationship Type="http://schemas.openxmlformats.org/officeDocument/2006/relationships/notesMaster" Target="/ppt/notesMasters/notesMaster1.xml" Id="Rcdd673eea9454a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d777b4216c4569" /><Relationship Type="http://schemas.openxmlformats.org/officeDocument/2006/relationships/notesMaster" Target="/ppt/notesMasters/notesMaster1.xml" Id="Ra62acfe8a096476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6053216f1d64f59" /><Relationship Type="http://schemas.openxmlformats.org/officeDocument/2006/relationships/notesMaster" Target="/ppt/notesMasters/notesMaster1.xml" Id="R34e7b1a440364c6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2eaabe3e5474c08" /><Relationship Type="http://schemas.openxmlformats.org/officeDocument/2006/relationships/notesMaster" Target="/ppt/notesMasters/notesMaster1.xml" Id="R43ffada2fde246c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e2704bd68734e6a" /><Relationship Type="http://schemas.openxmlformats.org/officeDocument/2006/relationships/notesMaster" Target="/ppt/notesMasters/notesMaster1.xml" Id="R4ba4402c4bf74bd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79ac926a4064b99" /><Relationship Type="http://schemas.openxmlformats.org/officeDocument/2006/relationships/notesMaster" Target="/ppt/notesMasters/notesMaster1.xml" Id="R074cf951ad9b44f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63f33a467f24a6d" /><Relationship Type="http://schemas.openxmlformats.org/officeDocument/2006/relationships/notesMaster" Target="/ppt/notesMasters/notesMaster1.xml" Id="R2aadff43638849c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5fd52cf1bab4cc7" /><Relationship Type="http://schemas.openxmlformats.org/officeDocument/2006/relationships/notesMaster" Target="/ppt/notesMasters/notesMaster1.xml" Id="Rbef33b2e7989490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5fdbb96aa2844aa" /><Relationship Type="http://schemas.openxmlformats.org/officeDocument/2006/relationships/notesMaster" Target="/ppt/notesMasters/notesMaster1.xml" Id="R3113a249d474413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285d1d7b2bb4357" /><Relationship Type="http://schemas.openxmlformats.org/officeDocument/2006/relationships/notesMaster" Target="/ppt/notesMasters/notesMaster1.xml" Id="R22944fa0c763455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cb8f8a5359444c" /><Relationship Type="http://schemas.openxmlformats.org/officeDocument/2006/relationships/notesMaster" Target="/ppt/notesMasters/notesMaster1.xml" Id="R34c409799e184ef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1f1bcd67e854e92" /><Relationship Type="http://schemas.openxmlformats.org/officeDocument/2006/relationships/notesMaster" Target="/ppt/notesMasters/notesMaster1.xml" Id="Rcdbb65848dd0445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28b93f041864ed5" /><Relationship Type="http://schemas.openxmlformats.org/officeDocument/2006/relationships/notesMaster" Target="/ppt/notesMasters/notesMaster1.xml" Id="R90877b95215849d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481911418c4c29" /><Relationship Type="http://schemas.openxmlformats.org/officeDocument/2006/relationships/notesMaster" Target="/ppt/notesMasters/notesMaster1.xml" Id="R6cb974d576b3402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60b3d61c7344a90" /><Relationship Type="http://schemas.openxmlformats.org/officeDocument/2006/relationships/notesMaster" Target="/ppt/notesMasters/notesMaster1.xml" Id="R736bad35543945d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5c4a603012d4ad9" /><Relationship Type="http://schemas.openxmlformats.org/officeDocument/2006/relationships/notesMaster" Target="/ppt/notesMasters/notesMaster1.xml" Id="R644707740bfe4eb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7f4987ce69445b1" /><Relationship Type="http://schemas.openxmlformats.org/officeDocument/2006/relationships/notesMaster" Target="/ppt/notesMasters/notesMaster1.xml" Id="R6c6e2ed8230547b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b615f8d7627453d" /><Relationship Type="http://schemas.openxmlformats.org/officeDocument/2006/relationships/notesMaster" Target="/ppt/notesMasters/notesMaster1.xml" Id="R59fbb065a17048b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d53caf71c4442f8" /><Relationship Type="http://schemas.openxmlformats.org/officeDocument/2006/relationships/notesMaster" Target="/ppt/notesMasters/notesMaster1.xml" Id="R722329a6246f4f3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edf4a2c794466c" /><Relationship Type="http://schemas.openxmlformats.org/officeDocument/2006/relationships/notesMaster" Target="/ppt/notesMasters/notesMaster1.xml" Id="Rc7c240c9a90041c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6bf7e2463ba49c5" /><Relationship Type="http://schemas.openxmlformats.org/officeDocument/2006/relationships/notesMaster" Target="/ppt/notesMasters/notesMaster1.xml" Id="R6ed4ac121da5401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494b3709b34382" /><Relationship Type="http://schemas.openxmlformats.org/officeDocument/2006/relationships/notesMaster" Target="/ppt/notesMasters/notesMaster1.xml" Id="Rcc8ddcd432b24f9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a03afc099bd4012" /><Relationship Type="http://schemas.openxmlformats.org/officeDocument/2006/relationships/notesMaster" Target="/ppt/notesMasters/notesMaster1.xml" Id="R1bdfc93ffb57428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53ba1b750aa48c2" /><Relationship Type="http://schemas.openxmlformats.org/officeDocument/2006/relationships/notesMaster" Target="/ppt/notesMasters/notesMaster1.xml" Id="Re4501ab52e704b2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5b8ee2c827c460b" /><Relationship Type="http://schemas.openxmlformats.org/officeDocument/2006/relationships/notesMaster" Target="/ppt/notesMasters/notesMaster1.xml" Id="Re51cef69981a48e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43c68ca06724430" /><Relationship Type="http://schemas.openxmlformats.org/officeDocument/2006/relationships/notesMaster" Target="/ppt/notesMasters/notesMaster1.xml" Id="R890a5d9be5cb4c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3a741e48a1341c9" /><Relationship Type="http://schemas.openxmlformats.org/officeDocument/2006/relationships/notesMaster" Target="/ppt/notesMasters/notesMaster1.xml" Id="R4aec6a0d468b4a4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1ce562e364e41be" /><Relationship Type="http://schemas.openxmlformats.org/officeDocument/2006/relationships/notesMaster" Target="/ppt/notesMasters/notesMaster1.xml" Id="Rbf4a987a06914ec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6c1d35e1b514d7a" /><Relationship Type="http://schemas.openxmlformats.org/officeDocument/2006/relationships/notesMaster" Target="/ppt/notesMasters/notesMaster1.xml" Id="Raa96271d499a49e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a4db4a7695a4ab2" /><Relationship Type="http://schemas.openxmlformats.org/officeDocument/2006/relationships/notesMaster" Target="/ppt/notesMasters/notesMaster1.xml" Id="R5af3bd48d03f452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6e4ac2edade4b50" /><Relationship Type="http://schemas.openxmlformats.org/officeDocument/2006/relationships/notesMaster" Target="/ppt/notesMasters/notesMaster1.xml" Id="Rd0d176c45f7a400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306170b0ac34dd6" /><Relationship Type="http://schemas.openxmlformats.org/officeDocument/2006/relationships/notesMaster" Target="/ppt/notesMasters/notesMaster1.xml" Id="R3a043d82c5854a3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15bdab2352e4cc8" /><Relationship Type="http://schemas.openxmlformats.org/officeDocument/2006/relationships/notesMaster" Target="/ppt/notesMasters/notesMaster1.xml" Id="Rf82764cd04ce429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e46c16171094da0" /><Relationship Type="http://schemas.openxmlformats.org/officeDocument/2006/relationships/notesMaster" Target="/ppt/notesMasters/notesMaster1.xml" Id="R9fbbbe11358445b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9054c61fc5d4365" /><Relationship Type="http://schemas.openxmlformats.org/officeDocument/2006/relationships/notesMaster" Target="/ppt/notesMasters/notesMaster1.xml" Id="R56ec1c38d9d8417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af4d5659b684503" /><Relationship Type="http://schemas.openxmlformats.org/officeDocument/2006/relationships/notesMaster" Target="/ppt/notesMasters/notesMaster1.xml" Id="R9badcfddb56f4c9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373384b852e4899" /><Relationship Type="http://schemas.openxmlformats.org/officeDocument/2006/relationships/notesMaster" Target="/ppt/notesMasters/notesMaster1.xml" Id="R31cedfd4d8584f6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415696e75f84b84" /><Relationship Type="http://schemas.openxmlformats.org/officeDocument/2006/relationships/notesMaster" Target="/ppt/notesMasters/notesMaster1.xml" Id="Rddd89c8ebde5487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Process sequence from customer mapping. Row breaks are for readability. Incoming/outgoing are separate nodes, not extra production processes. Exact box change point and exceptions require PWMS confirmation.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UR30 official manual: https://www.universal-robots.com/manuals/EN/HTML/SW5_23/Content/prod-usr-man/complianceUR30/H_g5_sections/appendix_g5/tech_spec_UR30.htm . MiR250 official https://mobile-industrial-robots.com/products/robots/mir250/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All masses except the 35 kg raw part are illustrative allowances. Manipulator with 6 kg tool gives 41 kg screening load. Reach, duty, CG, retention, braking and module ratings need supplier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Source image: PWMS Five AMR Methods Rev12.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AI-generated concept illustration of a removable container dock, not existing site hardware.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Prior C05 render establishes transfer principle only. Older 840 × 450 × 330 mm box, lift stroke and dock dimensions do not approve the larger unified box.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AI-generated concept illustrating horizontal transfer from a fixed powered roller top to a stationary powered dock. Exact MiR model, conveyor, height and guards need application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AI concept illustration, not exact MiR product geometry or actual site hardware. 34 local docks = 17 process groups × 2. Retire/relocate 166 of 200 trolleys. Assisted part loading remains.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AI-generated assembly concept. Not a measured PWMS blade or approved nest. Proposed external envelope 1,400 × 700 × 450 mm, provisional. One standard interface can accept different qualified nests.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C and D: 18 new lift/tilt units × S$45,000. Trolley retirement S$150/unit is in container costs. E retains34 and retires166. Existing manipulators use S$6,500 review each in place of S$28,000 new units after inventory validation.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Formula: levels=floor(5.04/(H+0.10)); bays=ceil(cells/(4*levels)); length=bays*(W+0.10)+4.46; width=4*(L+0.10)+3.68. Metres. Includes historic internal aisle allowance; excludes external access, fire enclosure and service zones. Long dimension assumed rack depth; not a validated orientation.</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Historical storage box envelope 980 × 640 × 320 mm differs from prior C05 illustrated 840 × 450 × 330 mm. Storage sizing uses 100 mm allowances, 4.46 m end length and 3.68 m aisles. Calibrated illustration, not approved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876 = 40 parts/day ×19 moves ×1.10 +40 empty returns. Travel = 2×60m /0.6m/s /60. Effective capacity=24×60×0.65×0.90=842.4 min/day. Hook and conveyor routes use separate pools in A/B.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Rev13 already treats rates as selling-side budget anchors. No markup is inferred or added. The new detail explains existing allowances and preserves the baseline CAPEX totals. Contingency is a separate scope-development allowance, not a statistical confidence interval or margin.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40/day, 3 WIP days, 2 incoming buffer days, 1,000 cells, 90% occupancy and 10% box reserve are assumptions. 17 processes is the retained customer mapping. 18 assistance points is a proposed count, not a verified equipment inventory. Existing trolley inventory remains 200 when WIP assumptions change.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Exact direct subtotal S$4,582,829.614210879; 15% contingency S$687,424.442131632; total S$5,270,254.056342511. Display values round to dollars. All six groups reconcile to the existing ledger.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Box materials S$556,600 =1,210 ×460. Design/trials S$55,000 gives S$611,600. A:990×60+10,000 =69,400. Trolley costs are separate on the next slide and complete the Containers group. PP rate120 is a legacy proxy. Raw material cost, purchased parts and fabrication labour are not separately quoted in this budget. One 460 rate applies to a complete qualified set, not just corrugated plastic.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Universal conversion covers allowance for locators, positive locks, replaceable adapter and proof testing. S$350 is a limited inspection/repair allowance, not an unlimited structural rebuild. Retirement has no scrap credit. Existing inventory200 is independent of WIP. New trolley shells, if required beyond existing inventory, need a separate quotation.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Hook79k and base95k are historical anchors, not confirmed current offers. Jack24k is custom engineering allowance. Base anchor includes a freight proxy; reconcile this with the separate logistics/commissioning allowance to avoid overlap when formal quotes arrive. Do not add old all-in AMR bundles. Fleet is capacity screen only; no N+1 spare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Gateway allowance includes ID/call/presence/enable. Passive or powered dock hardware is separate, without another call-point charge. Lift/tilt is an upgrade at selected positions, additional to transfer docks. 4 extra interfaces are included in38. Machine fixture access, guard interfaces and dock load retention still require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All options baseline18 new units×28k=504k. Reuse6 =&gt;375k;12 =&gt;246k;18 =&gt;117k. Saving18 direct387k, budget445,050. Nominal assistance-class selection requires35kg part plus tooling and application approval. Do not remove lifting assistance to manufacture a saving.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Historical70k event model plus60k route model. Remaining packages are existing Rev13 allowances. No verified engineer-hour breakdown is available. Request task hours, hourly rates, device quantities and existing-system reuse credits during scoping; do not present invented hours as quoted evidence. WCS and ASRS PLC remain separate control responsibilities.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Racks areaFactor =260.0048/160=1.62503 at1,000cells. Crane load factor=max(1,55/50)=1.10, an allowance not OEM load selection. Design1.20, guardedI/O1.15 and carriers1.30 are assumed factors. Container pool and ASRS carrier stock are distinct scopes; check whether final mechanical design combines these components and remove overlap only after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Mechanical and remaining subsystem amounts sum to A1,580,000 and unified1,892,729.6142. Freight146,598.1642 is the square-root area scaling allowance. FAT132,250. PLC/WCS/API160k/80k/45k. Avoid duplicate platform, freight and system-acceptance scope in formal quotations. Round display values to dollars; unrounded calculation controls totals.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Savings:445,050;317,860;69,575;46,552 respectively. WIP decrease saves88 box sets×460×1.15.166 trolley retirements stay in scope. Route30m model cuts2jackAMRs,1charger and2commissioning allowances. S$50 per set saving is a negotiated target, not a received quote. No safety, required ergonomic scope or mandatory validation is removed.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Sequential recalculation:5,270,254.0563 -&gt;4,973,554.0563 -&gt;4,927,002.0563 -&gt;4,609,142.0563. This keeps original trolley inventory200 fixed. Exact delta661,112. Conditions:12suitable existing manipulators,1dayWIP accepted by production,30m mean one-way routing achievable and3robots meet peak demand. No supplier discount is assumed.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Basis: PWMS Cost Ledger and Assumptions Rev13, retained baseline, detailed Rev15 discussion model dated 14 October 2026. Historical rates are selling-side budget anchors and engineering allowances, not live supplier quotations. All SGD exclude GST. Illustrative timing only:ASRS1,892,729.6142×1.15=2,176,639.0563; remaining3,093,615. Keep full baseline box pool and common integration conservatively. Does not claim functional equivalence to an installed ASRS during phase1. Historical pilot292,800 remains separate and may overlap production costs; do not simply add it to rollout without credits.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Annual OPEX = task hours*SGD25/hour +3% of eligible installed cost (excluding containers and contingency) +SGD600/robot/year energy +5% annual PP replacement. Space opportunity cost defaults to zero. 250 operating days; five years undiscounted. Actual service contracts replace support proxy.</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Rev15: existing trolley inventory fixed at200 in all sensitivity cases. Unused units retain relocation/retirement costs. New trolley shells above available inventory are unpriced and must be quoted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a:p xmlns:a="http://schemas.openxmlformats.org/drawingml/2006/main">
            <a:r>
              <a:t/>
            </a:r>
          </a:p>
          <a:p xmlns:a="http://schemas.openxmlformats.org/drawingml/2006/main">
            <a:r>
              <a:t>Rev14 graphical explanation: HOLD requires segregation and approved release. Never allow a transport event to override quality status. Preserve serial, router revision, box, nest, trolley where used, station, mission and WCS 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Pilot engineering scenario, not supplier quotation. Two original dock costs retained as conservative provision while trolley receivers are developed. Ten prototypes priced at repeat material rate plus separate design/testing allowances. Manipulator addition before contingency, if required.</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customer AETEC - ASRS and AMR Mapping R1.xlsx, Marshawn email 13 July 2026; PWMS MiR Hook Phase1 Option1 Proposal Rev3; End-to-End ASRS AMR Options Budgetary Quotation Rev6 (5 September 2026, expired); Five AMR Methods Budgetary Supplement Rev7 (14 September 2026). Raw part 35 kg confirmed by current user instruction, 13 October 2026. All new rates and geometry assumptions are engineering scenarios, not supplier quotations.</a:t>
            </a:r>
          </a:p>
          <a:p xmlns:a="http://schemas.openxmlformats.org/drawingml/2006/main">
            <a:r>
              <a:t/>
            </a:r>
          </a:p>
          <a:p xmlns:a="http://schemas.openxmlformats.org/drawingml/2006/main">
            <a:r>
              <a:t>https://mobile-industrial-robots.com/products/robots/mir250/</a:t>
            </a:r>
          </a:p>
          <a:p xmlns:a="http://schemas.openxmlformats.org/drawingml/2006/main">
            <a:r>
              <a:t>https://mobile-industrial-robots.com/products/applications/mir-shelf-carrier-250</a:t>
            </a:r>
          </a:p>
          <a:p xmlns:a="http://schemas.openxmlformats.org/drawingml/2006/main">
            <a:r>
              <a:t>https://www.universal-robots.com/manuals/EN/HTML/SW5_23/Content/prod-usr-man/complianceUR30/H_g5_sections/appendix_g5/tech_spec_UR30.htm</a:t>
            </a:r>
          </a:p>
          <a:p xmlns:a="http://schemas.openxmlformats.org/drawingml/2006/main">
            <a:r>
              <a:t/>
            </a:r>
          </a:p>
          <a:p xmlns:a="http://schemas.openxmlformats.org/drawingml/2006/main">
            <a:r>
              <a:t>Rev14 graphical explanation: Financial inputs remain the Rev13 discussion model. Company logo copied unchanged from Aetec Company Profile v8. Red/black/grey client-deck furniture retained. Concepts need mechanical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6e1d8cb0354b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c8d338e5484fa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b4c4fd686544a1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7315a6576d428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43917033751430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b6713fb62094a4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FCCC17-89CC-43FA-9EFD-3932AC3C98C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6E9AD79-FA02-48FA-89BA-2B66AD2B7AC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AD2200A-CC9F-45D6-8C3D-9FC907EC960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C317A83-D978-4B3E-B0F8-1A654C0E46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F2D20B-3B0C-40CE-9C52-BEAF3879198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2DFC33E-A489-4C64-95B6-F496630FCB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1C94485-4B72-452C-8B91-14770A58AC6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441D819-BE7C-483F-BF56-44EBECDE0DD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83CFF23-0BDE-461D-B92D-9082BE940EC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943E1A7-A521-4CEC-9E74-4E375FEE47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082314cf1d47c8" /><Relationship Type="http://schemas.openxmlformats.org/officeDocument/2006/relationships/slideLayout" Target="/ppt/slideLayouts/slideLayout1.xml" Id="R583ff6c9300348ea" /><Relationship Type="http://schemas.openxmlformats.org/officeDocument/2006/relationships/slideLayout" Target="/ppt/slideLayouts/slideLayout2.xml" Id="Rcc35439cc3d54c6a" /><Relationship Type="http://schemas.openxmlformats.org/officeDocument/2006/relationships/slideLayout" Target="/ppt/slideLayouts/slideLayout3.xml" Id="R739aec0508154831" /><Relationship Type="http://schemas.openxmlformats.org/officeDocument/2006/relationships/slideLayout" Target="/ppt/slideLayouts/slideLayout4.xml" Id="R6c298b43b4554643" /><Relationship Type="http://schemas.openxmlformats.org/officeDocument/2006/relationships/slideLayout" Target="/ppt/slideLayouts/slideLayout5.xml" Id="Rcab61a2c877a49e0" /><Relationship Type="http://schemas.openxmlformats.org/officeDocument/2006/relationships/slideLayout" Target="/ppt/slideLayouts/slideLayout6.xml" Id="Rce0744525f0d4d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3ff6c9300348ea"/>
    <p:sldLayoutId xmlns:r="http://schemas.openxmlformats.org/officeDocument/2006/relationships" id="2147483650" r:id="Rcc35439cc3d54c6a"/>
    <p:sldLayoutId xmlns:r="http://schemas.openxmlformats.org/officeDocument/2006/relationships" id="2147483651" r:id="R739aec0508154831"/>
    <p:sldLayoutId xmlns:r="http://schemas.openxmlformats.org/officeDocument/2006/relationships" id="2147483652" r:id="R6c298b43b4554643"/>
    <p:sldLayoutId xmlns:r="http://schemas.openxmlformats.org/officeDocument/2006/relationships" id="2147483653" r:id="Rcab61a2c877a49e0"/>
    <p:sldLayoutId xmlns:r="http://schemas.openxmlformats.org/officeDocument/2006/relationships" id="2147483654" r:id="Rce0744525f0d4d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36817e6d861441b" /><Relationship Type="http://schemas.openxmlformats.org/officeDocument/2006/relationships/image" Target="/ppt/media/image.png" Id="Rce3f48f3ed274a39" /><Relationship Type="http://schemas.openxmlformats.org/officeDocument/2006/relationships/image" Target="/ppt/media/image2.png" Id="R684ad186374549d6" /><Relationship Type="http://schemas.openxmlformats.org/officeDocument/2006/relationships/notesSlide" Target="/ppt/notesSlides/notesSlide1.xml" Id="Re7b9213009e64d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90615a0d0f74e9d" /><Relationship Type="http://schemas.openxmlformats.org/officeDocument/2006/relationships/image" Target="/ppt/media/image3.png" Id="R432bcbc0f4e14108" /><Relationship Type="http://schemas.openxmlformats.org/officeDocument/2006/relationships/notesSlide" Target="/ppt/notesSlides/notesSlide2.xml" Id="R4f946902bfe544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db80bb6710940d0" /><Relationship Type="http://schemas.openxmlformats.org/officeDocument/2006/relationships/image" Target="/ppt/media/image4.png" Id="Ra2486b4eb65c4a0a" /><Relationship Type="http://schemas.openxmlformats.org/officeDocument/2006/relationships/notesSlide" Target="/ppt/notesSlides/notesSlide3.xml" Id="Rcc57c04150364cb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a9d9289bf1d47c0" /><Relationship Type="http://schemas.openxmlformats.org/officeDocument/2006/relationships/image" Target="/ppt/media/image5.png" Id="R47f20d9c4c7d4c8f" /><Relationship Type="http://schemas.openxmlformats.org/officeDocument/2006/relationships/notesSlide" Target="/ppt/notesSlides/notesSlide4.xml" Id="Ree2f675395fe4c3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4064fdca2fe4b87" /><Relationship Type="http://schemas.openxmlformats.org/officeDocument/2006/relationships/image" Target="/ppt/media/image6.png" Id="Ra9027d16b01647cd" /><Relationship Type="http://schemas.openxmlformats.org/officeDocument/2006/relationships/chart" Target="/ppt/slides/charts/chart1.xml" Id="Rdf51f86670e54549" /><Relationship Type="http://schemas.openxmlformats.org/officeDocument/2006/relationships/notesSlide" Target="/ppt/notesSlides/notesSlide5.xml" Id="R5a91e2a8f6b145d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c8761e7f815441d" /><Relationship Type="http://schemas.openxmlformats.org/officeDocument/2006/relationships/image" Target="/ppt/media/image7.png" Id="R392c220cb6eb4095" /><Relationship Type="http://schemas.openxmlformats.org/officeDocument/2006/relationships/notesSlide" Target="/ppt/notesSlides/notesSlide6.xml" Id="R5b10399a87fa467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a7c454561ae463f" /><Relationship Type="http://schemas.openxmlformats.org/officeDocument/2006/relationships/image" Target="/ppt/media/image8.png" Id="R1fad23b4f418471f" /><Relationship Type="http://schemas.openxmlformats.org/officeDocument/2006/relationships/image" Target="/ppt/media/image9.png" Id="Rc65c1c276e544624" /><Relationship Type="http://schemas.openxmlformats.org/officeDocument/2006/relationships/notesSlide" Target="/ppt/notesSlides/notesSlide7.xml" Id="Rad779588e66242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1b2c07cd86b4572" /><Relationship Type="http://schemas.openxmlformats.org/officeDocument/2006/relationships/image" Target="/ppt/media/image10.png" Id="R7a77cb03702e40be" /><Relationship Type="http://schemas.openxmlformats.org/officeDocument/2006/relationships/image" Target="/ppt/media/image11.png" Id="R23ce8be671d84d90" /><Relationship Type="http://schemas.openxmlformats.org/officeDocument/2006/relationships/notesSlide" Target="/ppt/notesSlides/notesSlide8.xml" Id="R86e1e09acde0487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70e0f1a4b9a42e9" /><Relationship Type="http://schemas.openxmlformats.org/officeDocument/2006/relationships/image" Target="/ppt/media/image12.png" Id="R7db9416a9c28421d" /><Relationship Type="http://schemas.openxmlformats.org/officeDocument/2006/relationships/image" Target="/ppt/media/image13.png" Id="Raa93ca7045724bb3" /><Relationship Type="http://schemas.openxmlformats.org/officeDocument/2006/relationships/notesSlide" Target="/ppt/notesSlides/notesSlide9.xml" Id="Rc3a48b74878f45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f5c656551c54b0c" /><Relationship Type="http://schemas.openxmlformats.org/officeDocument/2006/relationships/image" Target="/ppt/media/image14.png" Id="Rdd51886a7a12448c" /><Relationship Type="http://schemas.openxmlformats.org/officeDocument/2006/relationships/image" Target="/ppt/media/image15.png" Id="R0ca367f4d6144515" /><Relationship Type="http://schemas.openxmlformats.org/officeDocument/2006/relationships/notesSlide" Target="/ppt/notesSlides/notesSlide10.xml" Id="Rebe88fb95fe142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23892aa633042a2" /><Relationship Type="http://schemas.openxmlformats.org/officeDocument/2006/relationships/image" Target="/ppt/media/image16.png" Id="R7e9140db0d3c420c" /><Relationship Type="http://schemas.openxmlformats.org/officeDocument/2006/relationships/image" Target="/ppt/media/image17.png" Id="Rb7d75363464343ce" /><Relationship Type="http://schemas.openxmlformats.org/officeDocument/2006/relationships/notesSlide" Target="/ppt/notesSlides/notesSlide11.xml" Id="R85b90f7cfcc6483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b93e9dec2934a33" /><Relationship Type="http://schemas.openxmlformats.org/officeDocument/2006/relationships/image" Target="/ppt/media/image18.png" Id="R8b6f7a9bfff64424" /><Relationship Type="http://schemas.openxmlformats.org/officeDocument/2006/relationships/image" Target="/ppt/media/image19.png" Id="R0561f818a85f460b" /><Relationship Type="http://schemas.openxmlformats.org/officeDocument/2006/relationships/notesSlide" Target="/ppt/notesSlides/notesSlide12.xml" Id="R0f35fc2cd45440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ff5d4a5f529d4c58" /><Relationship Type="http://schemas.openxmlformats.org/officeDocument/2006/relationships/image" Target="/ppt/media/image20.png" Id="R782456e2eb5e4686" /><Relationship Type="http://schemas.openxmlformats.org/officeDocument/2006/relationships/chart" Target="/ppt/slides/charts/chart2.xml" Id="R2d4a42dc32f44019" /><Relationship Type="http://schemas.openxmlformats.org/officeDocument/2006/relationships/notesSlide" Target="/ppt/notesSlides/notesSlide13.xml" Id="Rac972eb77db84ce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3e21a2e54244691" /><Relationship Type="http://schemas.openxmlformats.org/officeDocument/2006/relationships/image" Target="/ppt/media/image21.png" Id="Re395fc8a34b24eb4" /><Relationship Type="http://schemas.openxmlformats.org/officeDocument/2006/relationships/chart" Target="/ppt/slides/charts/chart3.xml" Id="R83f79b113a6842c9" /><Relationship Type="http://schemas.openxmlformats.org/officeDocument/2006/relationships/notesSlide" Target="/ppt/notesSlides/notesSlide14.xml" Id="Ra1e92bfc0c524a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2b46596a65445c7" /><Relationship Type="http://schemas.openxmlformats.org/officeDocument/2006/relationships/image" Target="/ppt/media/image22.png" Id="Reae8913062ab4efa" /><Relationship Type="http://schemas.openxmlformats.org/officeDocument/2006/relationships/chart" Target="/ppt/slides/charts/chart4.xml" Id="Reea435e070f2472e" /><Relationship Type="http://schemas.openxmlformats.org/officeDocument/2006/relationships/notesSlide" Target="/ppt/notesSlides/notesSlide15.xml" Id="R9b672aa8e1f146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8e4921ee51640e8" /><Relationship Type="http://schemas.openxmlformats.org/officeDocument/2006/relationships/image" Target="/ppt/media/image23.png" Id="R035280d769a7401d" /><Relationship Type="http://schemas.openxmlformats.org/officeDocument/2006/relationships/notesSlide" Target="/ppt/notesSlides/notesSlide16.xml" Id="Reb35c1bc9e354c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b4a5c050e1d4d91" /><Relationship Type="http://schemas.openxmlformats.org/officeDocument/2006/relationships/image" Target="/ppt/media/image24.png" Id="R1cca19588a0f4619" /><Relationship Type="http://schemas.openxmlformats.org/officeDocument/2006/relationships/chart" Target="/ppt/slides/charts/chart5.xml" Id="Rceb5227817ac4ccc" /><Relationship Type="http://schemas.openxmlformats.org/officeDocument/2006/relationships/notesSlide" Target="/ppt/notesSlides/notesSlide17.xml" Id="Rc22d7854ed124f2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cf6dec5a3454070" /><Relationship Type="http://schemas.openxmlformats.org/officeDocument/2006/relationships/image" Target="/ppt/media/image25.png" Id="R46e9953025e54724" /><Relationship Type="http://schemas.openxmlformats.org/officeDocument/2006/relationships/notesSlide" Target="/ppt/notesSlides/notesSlide18.xml" Id="Rd3c8ea3d809e4e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c5380f3e933a4317" /><Relationship Type="http://schemas.openxmlformats.org/officeDocument/2006/relationships/image" Target="/ppt/media/image25.png" Id="Rc3b7c267be54493b" /><Relationship Type="http://schemas.openxmlformats.org/officeDocument/2006/relationships/notesSlide" Target="/ppt/notesSlides/notesSlide19.xml" Id="R11777f7a6e554de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3bba3ef625d42cd" /><Relationship Type="http://schemas.openxmlformats.org/officeDocument/2006/relationships/image" Target="/ppt/media/image25.png" Id="R71cd6ced68744c09" /><Relationship Type="http://schemas.openxmlformats.org/officeDocument/2006/relationships/notesSlide" Target="/ppt/notesSlides/notesSlide20.xml" Id="R3a32d3a42e2d474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81d9efcabf449a6" /><Relationship Type="http://schemas.openxmlformats.org/officeDocument/2006/relationships/image" Target="/ppt/media/image25.png" Id="Ra8ce880eaf224b53" /><Relationship Type="http://schemas.openxmlformats.org/officeDocument/2006/relationships/chart" Target="/ppt/slides/charts/chart6.xml" Id="Ra16c3baa0e9d4c27" /><Relationship Type="http://schemas.openxmlformats.org/officeDocument/2006/relationships/notesSlide" Target="/ppt/notesSlides/notesSlide21.xml" Id="R56fcc809a0d349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c8074530da0421b" /><Relationship Type="http://schemas.openxmlformats.org/officeDocument/2006/relationships/image" Target="/ppt/media/image25.png" Id="Ra7e5e6b8a35a44d4" /><Relationship Type="http://schemas.openxmlformats.org/officeDocument/2006/relationships/notesSlide" Target="/ppt/notesSlides/notesSlide22.xml" Id="R9451f6f0ccaa465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417cdc2464d44423" /><Relationship Type="http://schemas.openxmlformats.org/officeDocument/2006/relationships/image" Target="/ppt/media/image25.png" Id="R6dd266f1532b48f8" /><Relationship Type="http://schemas.openxmlformats.org/officeDocument/2006/relationships/notesSlide" Target="/ppt/notesSlides/notesSlide23.xml" Id="Rb51ac1e29ce24e7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2b30f81692c4afe" /><Relationship Type="http://schemas.openxmlformats.org/officeDocument/2006/relationships/image" Target="/ppt/media/image25.png" Id="R6cf77d9e7f6e44b7" /><Relationship Type="http://schemas.openxmlformats.org/officeDocument/2006/relationships/notesSlide" Target="/ppt/notesSlides/notesSlide24.xml" Id="Rd8c948cff0274e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36653cd462f4ff7" /><Relationship Type="http://schemas.openxmlformats.org/officeDocument/2006/relationships/image" Target="/ppt/media/image25.png" Id="R487f4e00fcc84eef" /><Relationship Type="http://schemas.openxmlformats.org/officeDocument/2006/relationships/notesSlide" Target="/ppt/notesSlides/notesSlide25.xml" Id="Rd11e8cafa9aa457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1c25acd8fd74827" /><Relationship Type="http://schemas.openxmlformats.org/officeDocument/2006/relationships/image" Target="/ppt/media/image25.png" Id="R27cf31bd7514458b" /><Relationship Type="http://schemas.openxmlformats.org/officeDocument/2006/relationships/chart" Target="/ppt/slides/charts/chart7.xml" Id="R581baedfbb0c4819" /><Relationship Type="http://schemas.openxmlformats.org/officeDocument/2006/relationships/notesSlide" Target="/ppt/notesSlides/notesSlide26.xml" Id="R2f8b612e74f943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8297885f9c614db1" /><Relationship Type="http://schemas.openxmlformats.org/officeDocument/2006/relationships/image" Target="/ppt/media/image25.png" Id="R0585114c1e56432c" /><Relationship Type="http://schemas.openxmlformats.org/officeDocument/2006/relationships/notesSlide" Target="/ppt/notesSlides/notesSlide27.xml" Id="R2ae3044d791d44e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ec49380c562442b" /><Relationship Type="http://schemas.openxmlformats.org/officeDocument/2006/relationships/image" Target="/ppt/media/image25.png" Id="R3e05ff40c22847cc" /><Relationship Type="http://schemas.openxmlformats.org/officeDocument/2006/relationships/notesSlide" Target="/ppt/notesSlides/notesSlide28.xml" Id="R36b066b57be5473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ccba72fae904fd9" /><Relationship Type="http://schemas.openxmlformats.org/officeDocument/2006/relationships/image" Target="/ppt/media/image25.png" Id="Rc987fb966a7f477e" /><Relationship Type="http://schemas.openxmlformats.org/officeDocument/2006/relationships/notesSlide" Target="/ppt/notesSlides/notesSlide29.xml" Id="R8a6e2d3238684ca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e2a112cd3ded424a" /><Relationship Type="http://schemas.openxmlformats.org/officeDocument/2006/relationships/image" Target="/ppt/media/image25.png" Id="R69d269ce1f8b4ec0" /><Relationship Type="http://schemas.openxmlformats.org/officeDocument/2006/relationships/chart" Target="/ppt/slides/charts/chart8.xml" Id="R67cb3da5794349d6" /><Relationship Type="http://schemas.openxmlformats.org/officeDocument/2006/relationships/notesSlide" Target="/ppt/notesSlides/notesSlide30.xml" Id="Rfe2040619f6c4be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d22dc4543d6948b5" /><Relationship Type="http://schemas.openxmlformats.org/officeDocument/2006/relationships/image" Target="/ppt/media/image25.png" Id="R85513c1aebf04d1d" /><Relationship Type="http://schemas.openxmlformats.org/officeDocument/2006/relationships/chart" Target="/ppt/slides/charts/chart9.xml" Id="R5ef9912b48c9443a" /><Relationship Type="http://schemas.openxmlformats.org/officeDocument/2006/relationships/notesSlide" Target="/ppt/notesSlides/notesSlide31.xml" Id="Rd963bdea75e6403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d0debe85f1f47a5" /><Relationship Type="http://schemas.openxmlformats.org/officeDocument/2006/relationships/image" Target="/ppt/media/image25.png" Id="R657b82ff102b4175" /><Relationship Type="http://schemas.openxmlformats.org/officeDocument/2006/relationships/chart" Target="/ppt/slides/charts/chart10.xml" Id="Rc0770f8fdbb7409c" /><Relationship Type="http://schemas.openxmlformats.org/officeDocument/2006/relationships/notesSlide" Target="/ppt/notesSlides/notesSlide32.xml" Id="Rbf0c054cb633426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05efc30651ac405c" /><Relationship Type="http://schemas.openxmlformats.org/officeDocument/2006/relationships/image" Target="/ppt/media/image26.png" Id="R5a9f4bdd8e9c4dab" /><Relationship Type="http://schemas.openxmlformats.org/officeDocument/2006/relationships/notesSlide" Target="/ppt/notesSlides/notesSlide33.xml" Id="Rea2012fcd2be4f3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76e2639717604e09" /><Relationship Type="http://schemas.openxmlformats.org/officeDocument/2006/relationships/image" Target="/ppt/media/image27.png" Id="Rf413138d0c044fb3" /><Relationship Type="http://schemas.openxmlformats.org/officeDocument/2006/relationships/chart" Target="/ppt/slides/charts/chart11.xml" Id="R81b6157d3a874420" /><Relationship Type="http://schemas.openxmlformats.org/officeDocument/2006/relationships/notesSlide" Target="/ppt/notesSlides/notesSlide34.xml" Id="R5d1160b8df9e485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03642f102e747bb" /><Relationship Type="http://schemas.openxmlformats.org/officeDocument/2006/relationships/image" Target="/ppt/media/image28.png" Id="R81fb1f4189f4450b" /><Relationship Type="http://schemas.openxmlformats.org/officeDocument/2006/relationships/chart" Target="/ppt/slides/charts/chart12.xml" Id="R75159dd18b9a4544" /><Relationship Type="http://schemas.openxmlformats.org/officeDocument/2006/relationships/notesSlide" Target="/ppt/notesSlides/notesSlide35.xml" Id="R7687d62c80d947a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30b6cfbdfe074fb5" /><Relationship Type="http://schemas.openxmlformats.org/officeDocument/2006/relationships/image" Target="/ppt/media/image29.png" Id="R9187a00a97bd4158" /><Relationship Type="http://schemas.openxmlformats.org/officeDocument/2006/relationships/notesSlide" Target="/ppt/notesSlides/notesSlide36.xml" Id="Rd6e14f3a4a40495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e3fbaf9ce9f049e6" /><Relationship Type="http://schemas.openxmlformats.org/officeDocument/2006/relationships/image" Target="/ppt/media/image30.png" Id="Rbe577ae58e6945a6" /><Relationship Type="http://schemas.openxmlformats.org/officeDocument/2006/relationships/notesSlide" Target="/ppt/notesSlides/notesSlide37.xml" Id="R9b8427a415a742a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09e71ac06a424b3d" /><Relationship Type="http://schemas.openxmlformats.org/officeDocument/2006/relationships/image" Target="/ppt/media/image31.png" Id="Re257ec6486814f61" /><Relationship Type="http://schemas.openxmlformats.org/officeDocument/2006/relationships/notesSlide" Target="/ppt/notesSlides/notesSlide38.xml" Id="R67e44c22f6f448e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ec8a75952fd94138" /><Relationship Type="http://schemas.openxmlformats.org/officeDocument/2006/relationships/image" Target="/ppt/media/image32.png" Id="R8bd896650e264f70" /><Relationship Type="http://schemas.openxmlformats.org/officeDocument/2006/relationships/notesSlide" Target="/ppt/notesSlides/notesSlide39.xml" Id="R5a62282b802b4ce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ca244faa67cd44f8" /><Relationship Type="http://schemas.openxmlformats.org/officeDocument/2006/relationships/image" Target="/ppt/media/image33.png" Id="R94e4aed2864b45cf" /><Relationship Type="http://schemas.openxmlformats.org/officeDocument/2006/relationships/notesSlide" Target="/ppt/notesSlides/notesSlide40.xml" Id="R41d4fd6242414cd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b59a24ef5e1545eb" /><Relationship Type="http://schemas.openxmlformats.org/officeDocument/2006/relationships/image" Target="/ppt/media/image34.png" Id="R4e13aa9b25f94f8e" /><Relationship Type="http://schemas.openxmlformats.org/officeDocument/2006/relationships/notesSlide" Target="/ppt/notesSlides/notesSlide41.xml" Id="Rbfda9dce7cf9451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ad2825a6e09c49b1" /><Relationship Type="http://schemas.openxmlformats.org/officeDocument/2006/relationships/image" Target="/ppt/media/image35.png" Id="R54b3159af0c9460d" /><Relationship Type="http://schemas.openxmlformats.org/officeDocument/2006/relationships/notesSlide" Target="/ppt/notesSlides/notesSlide42.xml" Id="Rd96d4d3734484e6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96ca2844fc1544b1" /><Relationship Type="http://schemas.openxmlformats.org/officeDocument/2006/relationships/image" Target="/ppt/media/image36.png" Id="R916a16d1ecde42c2" /><Relationship Type="http://schemas.openxmlformats.org/officeDocument/2006/relationships/notesSlide" Target="/ppt/notesSlides/notesSlide43.xml" Id="Rf24d8b16ee05413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812cdba2b84f4e71" /><Relationship Type="http://schemas.openxmlformats.org/officeDocument/2006/relationships/image" Target="/ppt/media/image37.png" Id="R604c1b069b1348e6" /><Relationship Type="http://schemas.openxmlformats.org/officeDocument/2006/relationships/notesSlide" Target="/ppt/notesSlides/notesSlide44.xml" Id="Ref65eb9bfe624e1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8d3d392339504dd8" /><Relationship Type="http://schemas.openxmlformats.org/officeDocument/2006/relationships/image" Target="/ppt/media/image38.png" Id="Rad0a58942d774619" /><Relationship Type="http://schemas.openxmlformats.org/officeDocument/2006/relationships/notesSlide" Target="/ppt/notesSlides/notesSlide45.xml" Id="R36b74ec737cf485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6d1cc5c931ed4567" /><Relationship Type="http://schemas.openxmlformats.org/officeDocument/2006/relationships/image" Target="/ppt/media/image39.png" Id="R71657cef523c4927" /><Relationship Type="http://schemas.openxmlformats.org/officeDocument/2006/relationships/notesSlide" Target="/ppt/notesSlides/notesSlide46.xml" Id="R253b8b5951274ed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6f8dec421e824946" /><Relationship Type="http://schemas.openxmlformats.org/officeDocument/2006/relationships/image" Target="/ppt/media/image40.png" Id="Rf8b00450c62b4fa0" /><Relationship Type="http://schemas.openxmlformats.org/officeDocument/2006/relationships/notesSlide" Target="/ppt/notesSlides/notesSlide47.xml" Id="R8343a7e426384343" /></Relationships>
</file>

<file path=ppt/slides/charts/_rels/chart1.xml.rels><Relationships xmlns="http://schemas.openxmlformats.org/package/2006/relationships"><Relationship Id="rIdChartSnapshot1" Type="http://schemas.openxmlformats.org/officeDocument/2006/relationships/package" Target="../../embeddings/preserved-chart-data-snapshot-001.xlsx"/></Relationships>
</file>

<file path=ppt/slides/charts/_rels/chart2.xml.rels><Relationships xmlns="http://schemas.openxmlformats.org/package/2006/relationships"><Relationship Id="rIdChartSnapshot1" Type="http://schemas.openxmlformats.org/officeDocument/2006/relationships/package" Target="../../embeddings/preserved-chart-data-snapshot-002.xlsx"/></Relationships>
</file>

<file path=ppt/slides/charts/_rels/chart3.xml.rels><Relationships xmlns="http://schemas.openxmlformats.org/package/2006/relationships"><Relationship Id="rIdChartSnapshot1" Type="http://schemas.openxmlformats.org/officeDocument/2006/relationships/package" Target="../../embeddings/preserved-chart-data-snapshot-003.xlsx"/></Relationships>
</file>

<file path=ppt/slides/charts/_rels/chart4.xml.rels><Relationships xmlns="http://schemas.openxmlformats.org/package/2006/relationships"><Relationship Id="rIdChartSnapshot1" Type="http://schemas.openxmlformats.org/officeDocument/2006/relationships/package" Target="../../embeddings/preserved-chart-data-snapshot-004.xlsx"/></Relationships>
</file>

<file path=ppt/slides/charts/_rels/chart5.xml.rels><Relationships xmlns="http://schemas.openxmlformats.org/package/2006/relationships"><Relationship Id="rIdChartSnapshot1" Type="http://schemas.openxmlformats.org/officeDocument/2006/relationships/package" Target="../../embeddings/preserved-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1.xlsx"/></Relationships>
</file>

<file path=ppt/slides/charts/_rels/chart7.xml.rels><Relationships xmlns="http://schemas.openxmlformats.org/package/2006/relationships"><Relationship Id="rIdChartSnapshot1" Type="http://schemas.openxmlformats.org/officeDocument/2006/relationships/package" Target="../../embeddings/chart-data-snapshot-002.xlsx"/></Relationships>
</file>

<file path=ppt/slides/charts/_rels/chart8.xml.rels><Relationships xmlns="http://schemas.openxmlformats.org/package/2006/relationships"><Relationship Id="rIdChartSnapshot1" Type="http://schemas.openxmlformats.org/officeDocument/2006/relationships/package" Target="../../embeddings/chart-data-snapshot-003.xlsx"/></Relationships>
</file>

<file path=ppt/slides/charts/_rels/chart9.xml.rels><Relationships xmlns="http://schemas.openxmlformats.org/package/2006/relationships"><Relationship Id="rIdChartSnapshot1" Type="http://schemas.openxmlformats.org/officeDocument/2006/relationships/package" Target="../../embeddings/chart-data-snapshot-004.xlsx"/></Relationships>
</file>

<file path=ppt/slides/charts/_rels/chart10.xml.rels><Relationships xmlns="http://schemas.openxmlformats.org/package/2006/relationships"><Relationship Id="rIdChartSnapshot1" Type="http://schemas.openxmlformats.org/officeDocument/2006/relationships/package" Target="../../embeddings/chart-data-snapshot-005.xlsx"/></Relationships>
</file>

<file path=ppt/slides/charts/_rels/chart11.xml.rels><Relationships xmlns="http://schemas.openxmlformats.org/package/2006/relationships"><Relationship Id="rIdChartSnapshot1" Type="http://schemas.openxmlformats.org/officeDocument/2006/relationships/package" Target="../../embeddings/preserved-chart-data-snapshot-006.xlsx"/></Relationships>
</file>

<file path=ppt/slides/charts/_rels/chart12.xml.rels><Relationships xmlns="http://schemas.openxmlformats.org/package/2006/relationships"><Relationship Id="rIdChartSnapshot1" Type="http://schemas.openxmlformats.org/officeDocument/2006/relationships/package" Target="../../embeddings/preserved-chart-data-snapshot-007.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Part</c:v>
          </c:tx>
          <c:spPr>
            <a:solidFill xmlns:a="http://schemas.openxmlformats.org/drawingml/2006/main">
              <a:srgbClr val="C51E2C"/>
            </a:solidFill>
          </c:spPr>
          <c:invertIfNegative val="0"/>
          <c:cat>
            <c:strRef>
              <c:f>'Chart Data'!$A$2:$A$4</c:f>
              <c:strCache>
                <c:ptCount val="3"/>
                <c:pt idx="0">
                  <c:v>Raw part</c:v>
                </c:pt>
                <c:pt idx="1">
                  <c:v>Loaded container</c:v>
                </c:pt>
                <c:pt idx="2">
                  <c:v>AMR carried load</c:v>
                </c:pt>
              </c:strCache>
            </c:strRef>
          </c:cat>
          <c:val>
            <c:numRef>
              <c:f>'Chart Data'!$B$2:$B$4</c:f>
              <c:numCache>
                <c:formatCode>0</c:formatCode>
                <c:ptCount val="3"/>
                <c:pt idx="0">
                  <c:v>35</c:v>
                </c:pt>
                <c:pt idx="1">
                  <c:v>35</c:v>
                </c:pt>
                <c:pt idx="2">
                  <c:v>35</c:v>
                </c:pt>
              </c:numCache>
            </c:numRef>
          </c:val>
        </c:ser>
        <c:ser>
          <c:idx val="1"/>
          <c:order val="1"/>
          <c:tx>
            <c:v>Box + nest</c:v>
          </c:tx>
          <c:spPr>
            <a:solidFill xmlns:a="http://schemas.openxmlformats.org/drawingml/2006/main">
              <a:srgbClr val="939AA1"/>
            </a:solidFill>
          </c:spPr>
          <c:invertIfNegative val="0"/>
          <c:cat>
            <c:strRef>
              <c:f>'Chart Data'!$C$2:$C$4</c:f>
              <c:strCache>
                <c:ptCount val="3"/>
                <c:pt idx="0">
                  <c:v>Raw part</c:v>
                </c:pt>
                <c:pt idx="1">
                  <c:v>Loaded container</c:v>
                </c:pt>
                <c:pt idx="2">
                  <c:v>AMR carried load</c:v>
                </c:pt>
              </c:strCache>
            </c:strRef>
          </c:cat>
          <c:val>
            <c:numRef>
              <c:f>'Chart Data'!$D$2:$D$4</c:f>
              <c:numCache>
                <c:formatCode>0</c:formatCode>
                <c:ptCount val="3"/>
                <c:pt idx="0">
                  <c:v>0</c:v>
                </c:pt>
                <c:pt idx="1">
                  <c:v>12</c:v>
                </c:pt>
                <c:pt idx="2">
                  <c:v>12</c:v>
                </c:pt>
              </c:numCache>
            </c:numRef>
          </c:val>
        </c:ser>
        <c:ser>
          <c:idx val="2"/>
          <c:order val="2"/>
          <c:tx>
            <c:v>Rigid base</c:v>
          </c:tx>
          <c:spPr>
            <a:solidFill xmlns:a="http://schemas.openxmlformats.org/drawingml/2006/main">
              <a:srgbClr val="555D66"/>
            </a:solidFill>
          </c:spPr>
          <c:invertIfNegative val="0"/>
          <c:cat>
            <c:strRef>
              <c:f>'Chart Data'!$E$2:$E$4</c:f>
              <c:strCache>
                <c:ptCount val="3"/>
                <c:pt idx="0">
                  <c:v>Raw part</c:v>
                </c:pt>
                <c:pt idx="1">
                  <c:v>Loaded container</c:v>
                </c:pt>
                <c:pt idx="2">
                  <c:v>AMR carried load</c:v>
                </c:pt>
              </c:strCache>
            </c:strRef>
          </c:cat>
          <c:val>
            <c:numRef>
              <c:f>'Chart Data'!$F$2:$F$4</c:f>
              <c:numCache>
                <c:formatCode>0</c:formatCode>
                <c:ptCount val="3"/>
                <c:pt idx="0">
                  <c:v>0</c:v>
                </c:pt>
                <c:pt idx="1">
                  <c:v>8</c:v>
                </c:pt>
                <c:pt idx="2">
                  <c:v>8</c:v>
                </c:pt>
              </c:numCache>
            </c:numRef>
          </c:val>
        </c:ser>
        <c:ser>
          <c:idx val="3"/>
          <c:order val="3"/>
          <c:tx>
            <c:v>AMR top</c:v>
          </c:tx>
          <c:spPr>
            <a:solidFill xmlns:a="http://schemas.openxmlformats.org/drawingml/2006/main">
              <a:srgbClr val="C4C8CC"/>
            </a:solidFill>
          </c:spPr>
          <c:invertIfNegative val="0"/>
          <c:cat>
            <c:strRef>
              <c:f>'Chart Data'!$G$2:$G$4</c:f>
              <c:strCache>
                <c:ptCount val="3"/>
                <c:pt idx="0">
                  <c:v>Raw part</c:v>
                </c:pt>
                <c:pt idx="1">
                  <c:v>Loaded container</c:v>
                </c:pt>
                <c:pt idx="2">
                  <c:v>AMR carried load</c:v>
                </c:pt>
              </c:strCache>
            </c:strRef>
          </c:cat>
          <c:val>
            <c:numRef>
              <c:f>'Chart Data'!$H$2:$H$4</c:f>
              <c:numCache>
                <c:formatCode>0</c:formatCode>
                <c:ptCount val="3"/>
                <c:pt idx="0">
                  <c:v>0</c:v>
                </c:pt>
                <c:pt idx="1">
                  <c:v>0</c:v>
                </c:pt>
                <c:pt idx="2">
                  <c:v>35</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ctr"/>
          <c:showLegendKey val="0"/>
          <c:showVal val="0"/>
          <c:showCatName val="0"/>
          <c:showSerName val="0"/>
          <c:showPercent val="0"/>
          <c:showBubbleSize val="0"/>
          <c:showLeaderLines val="0"/>
        </c:dLbls>
        <c:gapWidth val="80"/>
        <c:overlap val="10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100"/>
          <c:min val="0"/>
        </c:scaling>
        <c:delete val="0"/>
        <c:axPos val="l"/>
        <c:majorGridlines>
          <c:spPr>
            <a:ln xmlns:a="http://schemas.openxmlformats.org/drawingml/2006/main" w="9525">
              <a:solidFill>
                <a:srgbClr val="ECEEF0"/>
              </a:solidFill>
              <a:prstDash val="solid"/>
            </a:ln>
          </c:spPr>
        </c:majorGridlines>
        <c:numFmt formatCode="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350">
              <a:solidFill>
                <a:srgbClr val="242629"/>
              </a:solidFill>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Presentation hardware, S$k</c:v>
          </c:tx>
          <c:spPr>
            <a:solidFill xmlns:a="http://schemas.openxmlformats.org/drawingml/2006/main">
              <a:srgbClr val="C51E2C"/>
            </a:solidFill>
          </c:spPr>
          <c:invertIfNegative val="0"/>
          <c:cat>
            <c:strRef>
              <c:f>'Chart Data'!$A$2:$A$4</c:f>
              <c:strCache>
                <c:ptCount val="3"/>
                <c:pt idx="0">
                  <c:v>B / All trolleys</c:v>
                </c:pt>
                <c:pt idx="1">
                  <c:v>E / Local trolleys</c:v>
                </c:pt>
                <c:pt idx="2">
                  <c:v>C + D / New lifts</c:v>
                </c:pt>
              </c:strCache>
            </c:strRef>
          </c:cat>
          <c:val>
            <c:numRef>
              <c:f>'Chart Data'!$B$2:$B$4</c:f>
              <c:numCache>
                <c:formatCode>0.0</c:formatCode>
                <c:ptCount val="3"/>
                <c:pt idx="0">
                  <c:v>570</c:v>
                </c:pt>
                <c:pt idx="1">
                  <c:v>96.9</c:v>
                </c:pt>
                <c:pt idx="2">
                  <c:v>810</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900"/>
          <c:min val="0"/>
        </c:scaling>
        <c:delete val="0"/>
        <c:axPos val="l"/>
        <c:majorGridlines>
          <c:spPr>
            <a:ln xmlns:a="http://schemas.openxmlformats.org/drawingml/2006/main" w="9525">
              <a:solidFill>
                <a:srgbClr val="ECEEF0"/>
              </a:solidFill>
              <a:prstDash val="solid"/>
            </a:ln>
          </c:spPr>
        </c:majorGridlines>
        <c:numFmt formatCode="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WIP / raw queue</c:v>
          </c:tx>
          <c:spPr>
            <a:solidFill xmlns:a="http://schemas.openxmlformats.org/drawingml/2006/main">
              <a:srgbClr val="939AA1"/>
            </a:solidFill>
          </c:spPr>
          <c:invertIfNegative val="0"/>
          <c:cat>
            <c:strRef>
              <c:f>'Chart Data'!$A$2:$A$6</c:f>
              <c:strCache>
                <c:ptCount val="5"/>
                <c:pt idx="0">
                  <c:v>A</c:v>
                </c:pt>
                <c:pt idx="1">
                  <c:v>B</c:v>
                </c:pt>
                <c:pt idx="2">
                  <c:v>C</c:v>
                </c:pt>
                <c:pt idx="3">
                  <c:v>D</c:v>
                </c:pt>
                <c:pt idx="4">
                  <c:v>E</c:v>
                </c:pt>
              </c:strCache>
            </c:strRef>
          </c:cat>
          <c:val>
            <c:numRef>
              <c:f>'Chart Data'!$B$2:$B$6</c:f>
              <c:numCache>
                <c:formatCode>0</c:formatCode>
                <c:ptCount val="5"/>
                <c:pt idx="0">
                  <c:v>400</c:v>
                </c:pt>
                <c:pt idx="1">
                  <c:v>400</c:v>
                </c:pt>
                <c:pt idx="2">
                  <c:v>303.54</c:v>
                </c:pt>
                <c:pt idx="3">
                  <c:v>400</c:v>
                </c:pt>
                <c:pt idx="4">
                  <c:v>312.02</c:v>
                </c:pt>
              </c:numCache>
            </c:numRef>
          </c:val>
        </c:ser>
        <c:ser>
          <c:idx val="1"/>
          <c:order val="1"/>
          <c:tx>
            <c:v>ASRS</c:v>
          </c:tx>
          <c:spPr>
            <a:solidFill xmlns:a="http://schemas.openxmlformats.org/drawingml/2006/main">
              <a:srgbClr val="C51E2C"/>
            </a:solidFill>
          </c:spPr>
          <c:invertIfNegative val="0"/>
          <c:cat>
            <c:strRef>
              <c:f>'Chart Data'!$C$2:$C$6</c:f>
              <c:strCache>
                <c:ptCount val="5"/>
                <c:pt idx="0">
                  <c:v>A</c:v>
                </c:pt>
                <c:pt idx="1">
                  <c:v>B</c:v>
                </c:pt>
                <c:pt idx="2">
                  <c:v>C</c:v>
                </c:pt>
                <c:pt idx="3">
                  <c:v>D</c:v>
                </c:pt>
                <c:pt idx="4">
                  <c:v>E</c:v>
                </c:pt>
              </c:strCache>
            </c:strRef>
          </c:cat>
          <c:val>
            <c:numRef>
              <c:f>'Chart Data'!$D$2:$D$6</c:f>
              <c:numCache>
                <c:formatCode>0</c:formatCode>
                <c:ptCount val="5"/>
                <c:pt idx="0">
                  <c:v>160</c:v>
                </c:pt>
                <c:pt idx="1">
                  <c:v>260.0048</c:v>
                </c:pt>
                <c:pt idx="2">
                  <c:v>260.0048</c:v>
                </c:pt>
                <c:pt idx="3">
                  <c:v>260.0048</c:v>
                </c:pt>
                <c:pt idx="4">
                  <c:v>260.0048</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ctr"/>
          <c:showLegendKey val="0"/>
          <c:showVal val="0"/>
          <c:showCatName val="0"/>
          <c:showSerName val="0"/>
          <c:showPercent val="0"/>
          <c:showBubbleSize val="0"/>
          <c:showLeaderLines val="0"/>
        </c:dLbls>
        <c:gapWidth val="80"/>
        <c:overlap val="10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700"/>
          <c:min val="0"/>
        </c:scaling>
        <c:delete val="0"/>
        <c:axPos val="l"/>
        <c:majorGridlines>
          <c:spPr>
            <a:ln xmlns:a="http://schemas.openxmlformats.org/drawingml/2006/main" w="9525">
              <a:solidFill>
                <a:srgbClr val="ECEEF0"/>
              </a:solidFill>
              <a:prstDash val="solid"/>
            </a:ln>
          </c:spPr>
        </c:majorGridlines>
        <c:numFmt formatCode="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350">
              <a:solidFill>
                <a:srgbClr val="242629"/>
              </a:solidFill>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Equipment envelope, m²</c:v>
          </c:tx>
          <c:spPr>
            <a:solidFill xmlns:a="http://schemas.openxmlformats.org/drawingml/2006/main">
              <a:srgbClr val="C51E2C"/>
            </a:solidFill>
          </c:spPr>
          <c:invertIfNegative val="0"/>
          <c:cat>
            <c:strRef>
              <c:f>'Chart Data'!$A$2:$A$3</c:f>
              <c:strCache>
                <c:ptCount val="2"/>
                <c:pt idx="0">
                  <c:v>Historical FG basis</c:v>
                </c:pt>
                <c:pt idx="1">
                  <c:v>Unified-box scenario</c:v>
                </c:pt>
              </c:strCache>
            </c:strRef>
          </c:cat>
          <c:val>
            <c:numRef>
              <c:f>'Chart Data'!$B$2:$B$3</c:f>
              <c:numCache>
                <c:formatCode>0</c:formatCode>
                <c:ptCount val="2"/>
                <c:pt idx="0">
                  <c:v>160</c:v>
                </c:pt>
                <c:pt idx="1">
                  <c:v>260.0048</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300"/>
          <c:min val="0"/>
        </c:scaling>
        <c:delete val="0"/>
        <c:axPos val="l"/>
        <c:majorGridlines>
          <c:spPr>
            <a:ln xmlns:a="http://schemas.openxmlformats.org/drawingml/2006/main" w="9525">
              <a:solidFill>
                <a:srgbClr val="ECEEF0"/>
              </a:solidFill>
              <a:prstDash val="solid"/>
            </a:ln>
          </c:spPr>
        </c:majorGridlines>
        <c:numFmt formatCode="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CAPEX, S$m</c:v>
          </c:tx>
          <c:spPr>
            <a:solidFill xmlns:a="http://schemas.openxmlformats.org/drawingml/2006/main">
              <a:srgbClr val="C51E2C"/>
            </a:solidFill>
          </c:spPr>
          <c:invertIfNegative val="0"/>
          <c:dPt>
            <c:idx val="0"/>
            <c:invertIfNegative val="0"/>
            <c:spPr>
              <a:solidFill xmlns:a="http://schemas.openxmlformats.org/drawingml/2006/main">
                <a:srgbClr val="242629"/>
              </a:solidFill>
            </c:spPr>
          </c:dPt>
          <c:dPt>
            <c:idx val="4"/>
            <c:invertIfNegative val="0"/>
            <c:spPr>
              <a:solidFill xmlns:a="http://schemas.openxmlformats.org/drawingml/2006/main">
                <a:srgbClr val="8C939B"/>
              </a:solidFill>
            </c:spPr>
          </c:dPt>
          <c:cat>
            <c:strRef>
              <c:f>'Chart Data'!$A$2:$A$6</c:f>
              <c:strCache>
                <c:ptCount val="5"/>
                <c:pt idx="0">
                  <c:v>A / Retain</c:v>
                </c:pt>
                <c:pt idx="1">
                  <c:v>B / Adapt all</c:v>
                </c:pt>
                <c:pt idx="2">
                  <c:v>C / Jack</c:v>
                </c:pt>
                <c:pt idx="3">
                  <c:v>D / Conveyor</c:v>
                </c:pt>
                <c:pt idx="4">
                  <c:v>E / Hybrid</c:v>
                </c:pt>
              </c:strCache>
            </c:strRef>
          </c:cat>
          <c:val>
            <c:numRef>
              <c:f>'Chart Data'!$B$2:$B$6</c:f>
              <c:numCache>
                <c:formatCode>0.00</c:formatCode>
                <c:ptCount val="5"/>
                <c:pt idx="0">
                  <c:v>4.3161</c:v>
                </c:pt>
                <c:pt idx="1">
                  <c:v>5.8052</c:v>
                </c:pt>
                <c:pt idx="2">
                  <c:v>6.0732</c:v>
                </c:pt>
                <c:pt idx="3">
                  <c:v>6.5907</c:v>
                </c:pt>
                <c:pt idx="4">
                  <c:v>5.2703</c:v>
                </c:pt>
              </c:numCache>
            </c:numRef>
          </c:val>
        </c:ser>
        <c:dLbls>
          <c:numFmt formatCode="0.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7"/>
          <c:min val="0"/>
        </c:scaling>
        <c:delete val="0"/>
        <c:axPos val="l"/>
        <c:majorGridlines>
          <c:spPr>
            <a:ln xmlns:a="http://schemas.openxmlformats.org/drawingml/2006/main" w="9525">
              <a:solidFill>
                <a:srgbClr val="ECEEF0"/>
              </a:solidFill>
              <a:prstDash val="solid"/>
            </a:ln>
          </c:spPr>
        </c:majorGridlines>
        <c:numFmt formatCode="0.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Direct budget, S$k</c:v>
          </c:tx>
          <c:spPr>
            <a:solidFill xmlns:a="http://schemas.openxmlformats.org/drawingml/2006/main">
              <a:srgbClr val="C51E2C"/>
            </a:solidFill>
          </c:spPr>
          <c:invertIfNegative val="0"/>
          <c:cat>
            <c:strRef>
              <c:f>'Chart Data'!$A$2:$A$7</c:f>
              <c:strCache>
                <c:ptCount val="6"/>
                <c:pt idx="0">
                  <c:v>Handling</c:v>
                </c:pt>
                <c:pt idx="1">
                  <c:v>Containers</c:v>
                </c:pt>
                <c:pt idx="2">
                  <c:v>AMRs</c:v>
                </c:pt>
                <c:pt idx="3">
                  <c:v>Stations</c:v>
                </c:pt>
                <c:pt idx="4">
                  <c:v>Integration</c:v>
                </c:pt>
                <c:pt idx="5">
                  <c:v>ASRS</c:v>
                </c:pt>
              </c:strCache>
            </c:strRef>
          </c:cat>
          <c:val>
            <c:numRef>
              <c:f>'Chart Data'!$B$2:$B$7</c:f>
              <c:numCache>
                <c:formatCode>0.0</c:formatCode>
                <c:ptCount val="6"/>
                <c:pt idx="0">
                  <c:v>504</c:v>
                </c:pt>
                <c:pt idx="1">
                  <c:v>733.4</c:v>
                </c:pt>
                <c:pt idx="2">
                  <c:v>722.7</c:v>
                </c:pt>
                <c:pt idx="3">
                  <c:v>355</c:v>
                </c:pt>
                <c:pt idx="4">
                  <c:v>375</c:v>
                </c:pt>
                <c:pt idx="5">
                  <c:v>1892.72961</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242629"/>
                </a:solidFill>
                <a:latin typeface="Arial"/>
                <a:ea typeface="Arial"/>
                <a:cs typeface="Arial"/>
              </a:defRPr>
            </a:pPr>
          </a:p>
        </c:txPr>
        <c:crossAx val="48672768"/>
      </c:catAx>
      <c:valAx>
        <c:axId val="48672768"/>
        <c:scaling>
          <c:orientation val="minMax"/>
          <c:max val="2100"/>
          <c:min val="0"/>
        </c:scaling>
        <c:delete val="0"/>
        <c:axPos val="l"/>
        <c:majorGridlines>
          <c:spPr>
            <a:ln xmlns:a="http://schemas.openxmlformats.org/drawingml/2006/main" w="9525">
              <a:solidFill>
                <a:srgbClr val="ECEEF0"/>
              </a:solidFill>
              <a:prstDash val="solid"/>
            </a:ln>
          </c:spPr>
        </c:majorGridlines>
        <c:numFmt formatCode="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Handling allowance, S$k</c:v>
          </c:tx>
          <c:spPr>
            <a:solidFill xmlns:a="http://schemas.openxmlformats.org/drawingml/2006/main">
              <a:srgbClr val="C51E2C"/>
            </a:solidFill>
          </c:spPr>
          <c:invertIfNegative val="0"/>
          <c:cat>
            <c:strRef>
              <c:f>'Chart Data'!$A$2:$A$5</c:f>
              <c:strCache>
                <c:ptCount val="4"/>
                <c:pt idx="0">
                  <c:v>0 reused</c:v>
                </c:pt>
                <c:pt idx="1">
                  <c:v>6 reused</c:v>
                </c:pt>
                <c:pt idx="2">
                  <c:v>12 reused</c:v>
                </c:pt>
                <c:pt idx="3">
                  <c:v>18 reused</c:v>
                </c:pt>
              </c:strCache>
            </c:strRef>
          </c:cat>
          <c:val>
            <c:numRef>
              <c:f>'Chart Data'!$B$2:$B$5</c:f>
              <c:numCache>
                <c:formatCode>0.0</c:formatCode>
                <c:ptCount val="4"/>
                <c:pt idx="0">
                  <c:v>504</c:v>
                </c:pt>
                <c:pt idx="1">
                  <c:v>375</c:v>
                </c:pt>
                <c:pt idx="2">
                  <c:v>246</c:v>
                </c:pt>
                <c:pt idx="3">
                  <c:v>117</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242629"/>
                </a:solidFill>
                <a:latin typeface="Arial"/>
                <a:ea typeface="Arial"/>
                <a:cs typeface="Arial"/>
              </a:defRPr>
            </a:pPr>
          </a:p>
        </c:txPr>
        <c:crossAx val="48672768"/>
      </c:catAx>
      <c:valAx>
        <c:axId val="48672768"/>
        <c:scaling>
          <c:orientation val="minMax"/>
          <c:max val="600"/>
          <c:min val="0"/>
        </c:scaling>
        <c:delete val="0"/>
        <c:axPos val="l"/>
        <c:majorGridlines>
          <c:spPr>
            <a:ln xmlns:a="http://schemas.openxmlformats.org/drawingml/2006/main" w="9525">
              <a:solidFill>
                <a:srgbClr val="ECEEF0"/>
              </a:solidFill>
              <a:prstDash val="solid"/>
            </a:ln>
          </c:spPr>
        </c:majorGridlines>
        <c:numFmt formatCode="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Budget reduction, S$k</c:v>
          </c:tx>
          <c:spPr>
            <a:solidFill xmlns:a="http://schemas.openxmlformats.org/drawingml/2006/main">
              <a:srgbClr val="C51E2C"/>
            </a:solidFill>
          </c:spPr>
          <c:invertIfNegative val="0"/>
          <c:cat>
            <c:strRef>
              <c:f>'Chart Data'!$A$2:$A$5</c:f>
              <c:strCache>
                <c:ptCount val="4"/>
                <c:pt idx="0">
                  <c:v>Reuse 18 assists</c:v>
                </c:pt>
                <c:pt idx="1">
                  <c:v>30 m route</c:v>
                </c:pt>
                <c:pt idx="2">
                  <c:v>S$50 less / box</c:v>
                </c:pt>
                <c:pt idx="3">
                  <c:v>1-day WIP</c:v>
                </c:pt>
              </c:strCache>
            </c:strRef>
          </c:cat>
          <c:val>
            <c:numRef>
              <c:f>'Chart Data'!$B$2:$B$5</c:f>
              <c:numCache>
                <c:formatCode>0.0</c:formatCode>
                <c:ptCount val="4"/>
                <c:pt idx="0">
                  <c:v>445.05</c:v>
                </c:pt>
                <c:pt idx="1">
                  <c:v>317.86</c:v>
                </c:pt>
                <c:pt idx="2">
                  <c:v>69.575</c:v>
                </c:pt>
                <c:pt idx="3">
                  <c:v>46.552</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242629"/>
                </a:solidFill>
                <a:latin typeface="Arial"/>
                <a:ea typeface="Arial"/>
                <a:cs typeface="Arial"/>
              </a:defRPr>
            </a:pPr>
          </a:p>
        </c:txPr>
        <c:crossAx val="48672768"/>
      </c:catAx>
      <c:valAx>
        <c:axId val="48672768"/>
        <c:scaling>
          <c:orientation val="minMax"/>
          <c:max val="500"/>
          <c:min val="0"/>
        </c:scaling>
        <c:delete val="0"/>
        <c:axPos val="l"/>
        <c:majorGridlines>
          <c:spPr>
            <a:ln xmlns:a="http://schemas.openxmlformats.org/drawingml/2006/main" w="9525">
              <a:solidFill>
                <a:srgbClr val="ECEEF0"/>
              </a:solidFill>
              <a:prstDash val="solid"/>
            </a:ln>
          </c:spPr>
        </c:majorGridlines>
        <c:numFmt formatCode="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Full budget, S$m</c:v>
          </c:tx>
          <c:spPr>
            <a:solidFill xmlns:a="http://schemas.openxmlformats.org/drawingml/2006/main">
              <a:srgbClr val="C51E2C"/>
            </a:solidFill>
          </c:spPr>
          <c:invertIfNegative val="0"/>
          <c:cat>
            <c:strRef>
              <c:f>'Chart Data'!$A$2:$A$5</c:f>
              <c:strCache>
                <c:ptCount val="4"/>
                <c:pt idx="0">
                  <c:v>E baseline</c:v>
                </c:pt>
                <c:pt idx="1">
                  <c:v>Reuse 12 assists</c:v>
                </c:pt>
                <c:pt idx="2">
                  <c:v>Plus 1-day WIP</c:v>
                </c:pt>
                <c:pt idx="3">
                  <c:v>Plus 30 m route</c:v>
                </c:pt>
              </c:strCache>
            </c:strRef>
          </c:cat>
          <c:val>
            <c:numRef>
              <c:f>'Chart Data'!$B$2:$B$5</c:f>
              <c:numCache>
                <c:formatCode>0.000</c:formatCode>
                <c:ptCount val="4"/>
                <c:pt idx="0">
                  <c:v>5.27025</c:v>
                </c:pt>
                <c:pt idx="1">
                  <c:v>4.97355</c:v>
                </c:pt>
                <c:pt idx="2">
                  <c:v>4.927</c:v>
                </c:pt>
                <c:pt idx="3">
                  <c:v>4.60914</c:v>
                </c:pt>
              </c:numCache>
            </c:numRef>
          </c:val>
        </c:ser>
        <c:dLbls>
          <c:numFmt formatCode="0.0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242629"/>
                </a:solidFill>
                <a:latin typeface="Arial"/>
                <a:ea typeface="Arial"/>
                <a:cs typeface="Arial"/>
              </a:defRPr>
            </a:pPr>
          </a:p>
        </c:txPr>
        <c:crossAx val="48672768"/>
      </c:catAx>
      <c:valAx>
        <c:axId val="48672768"/>
        <c:scaling>
          <c:orientation val="minMax"/>
          <c:max val="6"/>
          <c:min val="0"/>
        </c:scaling>
        <c:delete val="0"/>
        <c:axPos val="l"/>
        <c:majorGridlines>
          <c:spPr>
            <a:ln xmlns:a="http://schemas.openxmlformats.org/drawingml/2006/main" w="9525">
              <a:solidFill>
                <a:srgbClr val="ECEEF0"/>
              </a:solidFill>
              <a:prstDash val="solid"/>
            </a:ln>
          </c:spPr>
        </c:majorGridlines>
        <c:numFmt formatCode="0.0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Budget incl. 15% reserve, S$m</c:v>
          </c:tx>
          <c:spPr>
            <a:solidFill xmlns:a="http://schemas.openxmlformats.org/drawingml/2006/main">
              <a:srgbClr val="C51E2C"/>
            </a:solidFill>
          </c:spPr>
          <c:invertIfNegative val="0"/>
          <c:cat>
            <c:strRef>
              <c:f>'Chart Data'!$A$2:$A$4</c:f>
              <c:strCache>
                <c:ptCount val="3"/>
                <c:pt idx="0">
                  <c:v>Full Option E</c:v>
                </c:pt>
                <c:pt idx="1">
                  <c:v>Transport first</c:v>
                </c:pt>
                <c:pt idx="2">
                  <c:v>ASRS later</c:v>
                </c:pt>
              </c:strCache>
            </c:strRef>
          </c:cat>
          <c:val>
            <c:numRef>
              <c:f>'Chart Data'!$B$2:$B$4</c:f>
              <c:numCache>
                <c:formatCode>0.000</c:formatCode>
                <c:ptCount val="3"/>
                <c:pt idx="0">
                  <c:v>5.27025</c:v>
                </c:pt>
                <c:pt idx="1">
                  <c:v>3.09361</c:v>
                </c:pt>
                <c:pt idx="2">
                  <c:v>2.17664</c:v>
                </c:pt>
              </c:numCache>
            </c:numRef>
          </c:val>
        </c:ser>
        <c:dLbls>
          <c:numFmt formatCode="0.00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outEnd"/>
          <c:showLegendKey val="0"/>
          <c:showVal val="1"/>
          <c:showCatName val="0"/>
          <c:showSerName val="0"/>
          <c:showPercent val="0"/>
          <c:showBubbleSize val="0"/>
          <c:showLeaderLines val="0"/>
        </c:dLbls>
        <c:gapWidth val="8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242629"/>
                </a:solidFill>
                <a:latin typeface="Arial"/>
                <a:ea typeface="Arial"/>
                <a:cs typeface="Arial"/>
              </a:defRPr>
            </a:pPr>
          </a:p>
        </c:txPr>
        <c:crossAx val="48672768"/>
      </c:catAx>
      <c:valAx>
        <c:axId val="48672768"/>
        <c:scaling>
          <c:orientation val="minMax"/>
          <c:max val="6"/>
          <c:min val="0"/>
        </c:scaling>
        <c:delete val="0"/>
        <c:axPos val="l"/>
        <c:majorGridlines>
          <c:spPr>
            <a:ln xmlns:a="http://schemas.openxmlformats.org/drawingml/2006/main" w="9525">
              <a:solidFill>
                <a:srgbClr val="ECEEF0"/>
              </a:solidFill>
              <a:prstDash val="solid"/>
            </a:ln>
          </c:spPr>
        </c:majorGridlines>
        <c:numFmt formatCode="0.00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11.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CAPEX</c:v>
          </c:tx>
          <c:spPr>
            <a:solidFill xmlns:a="http://schemas.openxmlformats.org/drawingml/2006/main">
              <a:srgbClr val="939AA1"/>
            </a:solidFill>
          </c:spPr>
          <c:invertIfNegative val="0"/>
          <c:cat>
            <c:strRef>
              <c:f>'Chart Data'!$A$2:$A$6</c:f>
              <c:strCache>
                <c:ptCount val="5"/>
                <c:pt idx="0">
                  <c:v>A</c:v>
                </c:pt>
                <c:pt idx="1">
                  <c:v>B</c:v>
                </c:pt>
                <c:pt idx="2">
                  <c:v>C</c:v>
                </c:pt>
                <c:pt idx="3">
                  <c:v>D</c:v>
                </c:pt>
                <c:pt idx="4">
                  <c:v>E</c:v>
                </c:pt>
              </c:strCache>
            </c:strRef>
          </c:cat>
          <c:val>
            <c:numRef>
              <c:f>'Chart Data'!$B$2:$B$6</c:f>
              <c:numCache>
                <c:formatCode>0</c:formatCode>
                <c:ptCount val="5"/>
                <c:pt idx="0">
                  <c:v>4.3161</c:v>
                </c:pt>
                <c:pt idx="1">
                  <c:v>5.8052</c:v>
                </c:pt>
                <c:pt idx="2">
                  <c:v>6.0732</c:v>
                </c:pt>
                <c:pt idx="3">
                  <c:v>6.5907</c:v>
                </c:pt>
                <c:pt idx="4">
                  <c:v>5.2703</c:v>
                </c:pt>
              </c:numCache>
            </c:numRef>
          </c:val>
        </c:ser>
        <c:ser>
          <c:idx val="1"/>
          <c:order val="1"/>
          <c:tx>
            <c:v>5 years OPEX</c:v>
          </c:tx>
          <c:spPr>
            <a:solidFill xmlns:a="http://schemas.openxmlformats.org/drawingml/2006/main">
              <a:srgbClr val="C51E2C"/>
            </a:solidFill>
          </c:spPr>
          <c:invertIfNegative val="0"/>
          <c:cat>
            <c:strRef>
              <c:f>'Chart Data'!$C$2:$C$6</c:f>
              <c:strCache>
                <c:ptCount val="5"/>
                <c:pt idx="0">
                  <c:v>A</c:v>
                </c:pt>
                <c:pt idx="1">
                  <c:v>B</c:v>
                </c:pt>
                <c:pt idx="2">
                  <c:v>C</c:v>
                </c:pt>
                <c:pt idx="3">
                  <c:v>D</c:v>
                </c:pt>
                <c:pt idx="4">
                  <c:v>E</c:v>
                </c:pt>
              </c:strCache>
            </c:strRef>
          </c:cat>
          <c:val>
            <c:numRef>
              <c:f>'Chart Data'!$D$2:$D$6</c:f>
              <c:numCache>
                <c:formatCode>0</c:formatCode>
                <c:ptCount val="5"/>
                <c:pt idx="0">
                  <c:v>1.3336</c:v>
                </c:pt>
                <c:pt idx="1">
                  <c:v>1.3186</c:v>
                </c:pt>
                <c:pt idx="2">
                  <c:v>0.9753</c:v>
                </c:pt>
                <c:pt idx="3">
                  <c:v>0.9744</c:v>
                </c:pt>
                <c:pt idx="4">
                  <c:v>0.8568</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dLblPos val="ctr"/>
          <c:showLegendKey val="0"/>
          <c:showVal val="0"/>
          <c:showCatName val="0"/>
          <c:showSerName val="0"/>
          <c:showPercent val="0"/>
          <c:showBubbleSize val="0"/>
          <c:showLeaderLines val="0"/>
        </c:dLbls>
        <c:gapWidth val="80"/>
        <c:overlap val="10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242629"/>
                </a:solidFill>
                <a:latin typeface="Arial"/>
                <a:ea typeface="Arial"/>
                <a:cs typeface="Arial"/>
              </a:defRPr>
            </a:pPr>
          </a:p>
        </c:txPr>
        <c:crossAx val="48672768"/>
      </c:catAx>
      <c:valAx>
        <c:axId val="48672768"/>
        <c:scaling>
          <c:orientation val="minMax"/>
          <c:max val="8"/>
          <c:min val="0"/>
        </c:scaling>
        <c:delete val="0"/>
        <c:axPos val="l"/>
        <c:majorGridlines>
          <c:spPr>
            <a:ln xmlns:a="http://schemas.openxmlformats.org/drawingml/2006/main" w="9525">
              <a:solidFill>
                <a:srgbClr val="ECEEF0"/>
              </a:solidFill>
              <a:prstDash val="solid"/>
            </a:ln>
          </c:spPr>
        </c:majorGridlines>
        <c:numFmt formatCode="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26A73"/>
                </a:solidFill>
                <a:latin typeface="Arial"/>
                <a:ea typeface="Arial"/>
                <a:cs typeface="Arial"/>
              </a:defRPr>
            </a:pPr>
          </a:p>
        </c:txPr>
        <c:crossAx val="48650112"/>
        <c:crossBetween val="between"/>
      </c:valAx>
      <c:spPr>
        <a:solidFill xmlns:a="http://schemas.openxmlformats.org/drawingml/2006/main">
          <a:srgbClr val="FFFFFF"/>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350">
              <a:solidFill>
                <a:srgbClr val="242629"/>
              </a:solidFill>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charts/chart12.xml><?xml version="1.0" encoding="utf-8"?>
<c:chartSpace xmlns:c="http://schemas.openxmlformats.org/drawingml/2006/chart" xmlns:r="http://schemas.openxmlformats.org/officeDocument/2006/relationships">
  <c:lang val="en-US"/>
  <c:chart>
    <c:plotArea>
      <c:lineChart>
        <c:grouping val="standard"/>
        <c:varyColors val="0"/>
        <c:ser>
          <c:idx val="0"/>
          <c:order val="0"/>
          <c:tx>
            <c:v>Cumulative operating savings</c:v>
          </c:tx>
          <c:spPr>
            <a:ln xmlns:a="http://schemas.openxmlformats.org/drawingml/2006/main" w="28575">
              <a:solidFill>
                <a:srgbClr val="C51E2C"/>
              </a:solidFill>
              <a:prstDash val="solid"/>
            </a:ln>
          </c:spPr>
          <c:marker>
            <c:symbol val="none"/>
          </c:marker>
          <c:cat>
            <c:numRef>
              <c:f>'Chart Data'!$A$2:$A$14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'Chart Data'!$B$2:$B$14</c:f>
              <c:numCache>
                <c:formatCode>0.0</c:formatCode>
                <c:ptCount val="13"/>
                <c:pt idx="0">
                  <c:v>0</c:v>
                </c:pt>
                <c:pt idx="1">
                  <c:v>0.0954</c:v>
                </c:pt>
                <c:pt idx="2">
                  <c:v>0.1907</c:v>
                </c:pt>
                <c:pt idx="3">
                  <c:v>0.2861</c:v>
                </c:pt>
                <c:pt idx="4">
                  <c:v>0.3814</c:v>
                </c:pt>
                <c:pt idx="5">
                  <c:v>0.4768</c:v>
                </c:pt>
                <c:pt idx="6">
                  <c:v>0.5721</c:v>
                </c:pt>
                <c:pt idx="7">
                  <c:v>0.6675</c:v>
                </c:pt>
                <c:pt idx="8">
                  <c:v>0.7628</c:v>
                </c:pt>
                <c:pt idx="9">
                  <c:v>0.8582</c:v>
                </c:pt>
                <c:pt idx="10">
                  <c:v>0.9535</c:v>
                </c:pt>
                <c:pt idx="11">
                  <c:v>1.0489</c:v>
                </c:pt>
                <c:pt idx="12">
                  <c:v>1.1443</c:v>
                </c:pt>
              </c:numCache>
            </c:numRef>
          </c:val>
        </c:ser>
        <c:ser>
          <c:idx val="1"/>
          <c:order val="1"/>
          <c:tx>
            <c:v>Extra CAPEX</c:v>
          </c:tx>
          <c:spPr>
            <a:ln xmlns:a="http://schemas.openxmlformats.org/drawingml/2006/main" w="19050">
              <a:solidFill>
                <a:srgbClr val="242629"/>
              </a:solidFill>
              <a:prstDash val="dash"/>
            </a:ln>
          </c:spPr>
          <c:marker>
            <c:symbol val="none"/>
          </c:marker>
          <c:cat>
            <c:numRef>
              <c:f>'Chart Data'!$C$2:$C$14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'Chart Data'!$D$2:$D$14</c:f>
              <c:numCache>
                <c:formatCode>0.0</c:formatCode>
                <c:ptCount val="13"/>
                <c:pt idx="0">
                  <c:v>0.9542</c:v>
                </c:pt>
                <c:pt idx="1">
                  <c:v>0.9542</c:v>
                </c:pt>
                <c:pt idx="2">
                  <c:v>0.9542</c:v>
                </c:pt>
                <c:pt idx="3">
                  <c:v>0.9542</c:v>
                </c:pt>
                <c:pt idx="4">
                  <c:v>0.9542</c:v>
                </c:pt>
                <c:pt idx="5">
                  <c:v>0.9542</c:v>
                </c:pt>
                <c:pt idx="6">
                  <c:v>0.9542</c:v>
                </c:pt>
                <c:pt idx="7">
                  <c:v>0.9542</c:v>
                </c:pt>
                <c:pt idx="8">
                  <c:v>0.9542</c:v>
                </c:pt>
                <c:pt idx="9">
                  <c:v>0.9542</c:v>
                </c:pt>
                <c:pt idx="10">
                  <c:v>0.9542</c:v>
                </c:pt>
                <c:pt idx="11">
                  <c:v>0.9542</c:v>
                </c:pt>
                <c:pt idx="12">
                  <c:v>0.9542</c:v>
                </c:pt>
              </c:numCache>
            </c:numRef>
          </c:val>
        </c:ser>
        <c:axId val="48650112"/>
        <c:axId val="48672768"/>
      </c:lineChart>
      <c:catAx>
        <c:axId val="48650112"/>
        <c:scaling>
          <c:orientation val="minMax"/>
        </c:scaling>
        <c:delete val="0"/>
        <c:axPos val="b"/>
        <c:title>
          <c:tx>
            <c:rich>
              <a:bodyPr xmlns:a="http://schemas.openxmlformats.org/drawingml/2006/main"/>
              <a:lstStyle xmlns:a="http://schemas.openxmlformats.org/drawingml/2006/main"/>
              <a:p xmlns:a="http://schemas.openxmlformats.org/drawingml/2006/main">
                <a:r>
                  <a:t>Years</a:t>
                </a:r>
              </a:p>
            </c:rich>
          </c:tx>
          <c:overlay val="0"/>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242629"/>
                </a:solidFill>
                <a:latin typeface="Arial"/>
                <a:ea typeface="Arial"/>
                <a:cs typeface="Arial"/>
              </a:defRPr>
            </a:pPr>
          </a:p>
        </c:txPr>
        <c:crossAx val="48672768"/>
      </c:catAx>
      <c:valAx>
        <c:axId val="48672768"/>
        <c:scaling>
          <c:orientation val="minMax"/>
          <c:max val="1.2"/>
          <c:min val="0"/>
        </c:scaling>
        <c:delete val="0"/>
        <c:axPos val="l"/>
        <c:majorGridlines>
          <c:spPr>
            <a:ln xmlns:a="http://schemas.openxmlformats.org/drawingml/2006/main" w="9525">
              <a:solidFill>
                <a:srgbClr val="ECEEF0"/>
              </a:solidFill>
              <a:prstDash val="solid"/>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242629"/>
                </a:solidFill>
                <a:latin typeface="Arial"/>
                <a:ea typeface="Arial"/>
                <a:cs typeface="Arial"/>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solidFill>
                <a:srgbClr val="242629"/>
              </a:solidFill>
              <a:latin typeface="Arial"/>
              <a:ea typeface="Arial"/>
              <a:cs typeface="Arial"/>
            </a:defRPr>
          </a:pPr>
        </a:p>
      </c:txPr>
    </c:legend>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20568465-C7D4-4B97-9B2A-C419A8AD11EC}"/>
              </a:ext>
            </a:extLst>
          </p:cNvPr>
          <p:cNvPicPr>
            <a:picLocks xmlns:a="http://schemas.openxmlformats.org/drawingml/2006/main" noChangeAspect="1"/>
          </p:cNvPicPr>
          <p:nvPr/>
        </p:nvPicPr>
        <p:blipFill>
          <a:blip xmlns:r="http://schemas.openxmlformats.org/officeDocument/2006/relationships" xmlns:a="http://schemas.openxmlformats.org/drawingml/2006/main" r:embed="Rce3f48f3ed274a39"/>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A086216-5831-4066-BE24-7262CC93ACD6}"/>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AETEC / PWMS ENGINEERING DECISION STUDY</a:t>
            </a:r>
          </a:p>
        </p:txBody>
      </p:sp>
      <p:sp>
        <p:nvSpPr>
          <p:cNvPr id="3" name="text-1">
            <a:extLst xmlns:a="http://schemas.openxmlformats.org/drawingml/2006/main">
              <a:ext uri="{FF2B5EF4-FFF2-40B4-BE49-F238E27FC236}">
                <a16:creationId xmlns:a16="http://schemas.microsoft.com/office/drawing/2014/main" id="{6382532A-DB63-4E7E-BACB-775D802A081F}"/>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Container strategy and AMR investment</a:t>
            </a:r>
          </a:p>
        </p:txBody>
      </p:sp>
      <p:sp>
        <p:nvSpPr>
          <p:cNvPr id="4" name="">
            <a:extLst xmlns:a="http://schemas.openxmlformats.org/drawingml/2006/main">
              <a:ext uri="{FF2B5EF4-FFF2-40B4-BE49-F238E27FC236}">
                <a16:creationId xmlns:a16="http://schemas.microsoft.com/office/drawing/2014/main" id="{274CB62A-2587-40D8-80A6-61930C911BFA}"/>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D42B0FE-120D-4819-8B33-02B0A3B0BB28}"/>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93302BA-DDE2-49D8-B8F5-FCC2AB84F1CF}"/>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D902A031-C36F-4E7F-A7E9-092DC3A8A39F}"/>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01</a:t>
            </a:r>
          </a:p>
        </p:txBody>
      </p:sp>
      <p:sp>
        <p:nvSpPr>
          <p:cNvPr id="13" name="graphic-text-1">
            <a:extLst xmlns:a="http://schemas.openxmlformats.org/drawingml/2006/main">
              <a:ext uri="{FF2B5EF4-FFF2-40B4-BE49-F238E27FC236}">
                <a16:creationId xmlns:a16="http://schemas.microsoft.com/office/drawing/2014/main" id="{66CD7421-234D-4DAD-AFD5-F072BCEFA53B}"/>
              </a:ext>
            </a:extLst>
          </p:cNvPr>
          <p:cNvSpPr>
            <a:spLocks xmlns:a="http://schemas.openxmlformats.org/drawingml/2006/main" noGrp="1"/>
          </p:cNvSpPr>
          <p:nvPr/>
        </p:nvSpPr>
        <p:spPr>
          <a:xfrm xmlns:a="http://schemas.openxmlformats.org/drawingml/2006/main">
            <a:off x="571500" y="2009775"/>
            <a:ext cx="54292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225" b="1">
                <a:solidFill>
                  <a:srgbClr val="242629"/>
                </a:solidFill>
                <a:latin typeface="Arial"/>
                <a:ea typeface="Arial"/>
                <a:cs typeface="Arial"/>
              </a:defRPr>
            </a:defPPr>
          </a:lstStyle>
          <a:p xmlns:a="http://schemas.openxmlformats.org/drawingml/2006/main">
            <a:pPr algn="l">
              <a:buNone/>
              <a:defRPr sz="3225" b="1">
                <a:solidFill>
                  <a:srgbClr val="242629"/>
                </a:solidFill>
                <a:latin typeface="Arial"/>
                <a:ea typeface="Arial"/>
                <a:cs typeface="Arial"/>
              </a:defRPr>
            </a:pPr>
            <a:r>
              <a:rPr sz="3225" b="1">
                <a:solidFill>
                  <a:srgbClr val="242629"/>
                </a:solidFill>
                <a:latin typeface="Arial"/>
                <a:ea typeface="Arial"/>
                <a:cs typeface="Arial"/>
              </a:rPr>
              <a:t>One common box.</a:t>
            </a:r>
          </a:p>
          <a:p xmlns:a="http://schemas.openxmlformats.org/drawingml/2006/main">
            <a:pPr algn="l">
              <a:buNone/>
              <a:defRPr sz="3225" b="1">
                <a:solidFill>
                  <a:srgbClr val="242629"/>
                </a:solidFill>
                <a:latin typeface="Arial"/>
                <a:ea typeface="Arial"/>
                <a:cs typeface="Arial"/>
              </a:defRPr>
            </a:pPr>
            <a:r>
              <a:rPr sz="3225" b="1">
                <a:solidFill>
                  <a:srgbClr val="242629"/>
                </a:solidFill>
                <a:latin typeface="Arial"/>
                <a:ea typeface="Arial"/>
                <a:cs typeface="Arial"/>
              </a:rPr>
              <a:t>Five handling options.</a:t>
            </a:r>
          </a:p>
        </p:txBody>
      </p:sp>
      <p:sp>
        <p:nvSpPr>
          <p:cNvPr id="14" name="graphic-text-2">
            <a:extLst xmlns:a="http://schemas.openxmlformats.org/drawingml/2006/main">
              <a:ext uri="{FF2B5EF4-FFF2-40B4-BE49-F238E27FC236}">
                <a16:creationId xmlns:a16="http://schemas.microsoft.com/office/drawing/2014/main" id="{B7D18BBE-DFA7-496C-AF7C-E405C36BFB5F}"/>
              </a:ext>
            </a:extLst>
          </p:cNvPr>
          <p:cNvSpPr>
            <a:spLocks xmlns:a="http://schemas.openxmlformats.org/drawingml/2006/main" noGrp="1"/>
          </p:cNvSpPr>
          <p:nvPr/>
        </p:nvSpPr>
        <p:spPr>
          <a:xfrm xmlns:a="http://schemas.openxmlformats.org/drawingml/2006/main">
            <a:off x="590550" y="3429000"/>
            <a:ext cx="40957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00" b="0">
                <a:solidFill>
                  <a:srgbClr val="626A73"/>
                </a:solidFill>
                <a:latin typeface="Arial"/>
                <a:ea typeface="Arial"/>
                <a:cs typeface="Arial"/>
              </a:defRPr>
            </a:defPPr>
          </a:lstStyle>
          <a:p xmlns:a="http://schemas.openxmlformats.org/drawingml/2006/main">
            <a:pPr algn="l">
              <a:buNone/>
              <a:defRPr sz="2100" b="0">
                <a:solidFill>
                  <a:srgbClr val="626A73"/>
                </a:solidFill>
                <a:latin typeface="Arial"/>
                <a:ea typeface="Arial"/>
                <a:cs typeface="Arial"/>
              </a:defRPr>
            </a:pPr>
            <a:r>
              <a:rPr sz="2100" b="0">
                <a:solidFill>
                  <a:srgbClr val="626A73"/>
                </a:solidFill>
                <a:latin typeface="Arial"/>
                <a:ea typeface="Arial"/>
                <a:cs typeface="Arial"/>
              </a:rPr>
              <a:t>35 kg raw part</a:t>
            </a:r>
          </a:p>
          <a:p xmlns:a="http://schemas.openxmlformats.org/drawingml/2006/main">
            <a:pPr algn="l">
              <a:buNone/>
              <a:defRPr sz="2100" b="0">
                <a:solidFill>
                  <a:srgbClr val="626A73"/>
                </a:solidFill>
                <a:latin typeface="Arial"/>
                <a:ea typeface="Arial"/>
                <a:cs typeface="Arial"/>
              </a:defRPr>
            </a:pPr>
            <a:r>
              <a:rPr sz="2100" b="0">
                <a:solidFill>
                  <a:srgbClr val="626A73"/>
                </a:solidFill>
                <a:latin typeface="Arial"/>
                <a:ea typeface="Arial"/>
                <a:cs typeface="Arial"/>
              </a:rPr>
              <a:t>17 process stations</a:t>
            </a:r>
          </a:p>
          <a:p xmlns:a="http://schemas.openxmlformats.org/drawingml/2006/main">
            <a:pPr algn="l">
              <a:buNone/>
              <a:defRPr sz="2100" b="0">
                <a:solidFill>
                  <a:srgbClr val="626A73"/>
                </a:solidFill>
                <a:latin typeface="Arial"/>
                <a:ea typeface="Arial"/>
                <a:cs typeface="Arial"/>
              </a:defRPr>
            </a:pPr>
            <a:r>
              <a:rPr sz="2100" b="0">
                <a:solidFill>
                  <a:srgbClr val="626A73"/>
                </a:solidFill>
                <a:latin typeface="Arial"/>
                <a:ea typeface="Arial"/>
                <a:cs typeface="Arial"/>
              </a:rPr>
              <a:t>Full system cost comparison</a:t>
            </a:r>
          </a:p>
        </p:txBody>
      </p:sp>
      <p:pic>
        <p:nvPicPr>
          <p:cNvPr id="15" name="">
            <a:extLst xmlns:a="http://schemas.openxmlformats.org/drawingml/2006/main">
              <a:ext uri="{FF2B5EF4-FFF2-40B4-BE49-F238E27FC236}">
                <a16:creationId xmlns:a16="http://schemas.microsoft.com/office/drawing/2014/main" id="{83B0BC04-E239-43F7-A870-06267BA62FFD}"/>
              </a:ext>
            </a:extLst>
          </p:cNvPr>
          <p:cNvPicPr>
            <a:picLocks xmlns:a="http://schemas.openxmlformats.org/drawingml/2006/main" noChangeAspect="1"/>
          </p:cNvPicPr>
          <p:nvPr/>
        </p:nvPicPr>
        <p:blipFill>
          <a:blip xmlns:r="http://schemas.openxmlformats.org/officeDocument/2006/relationships" xmlns:a="http://schemas.openxmlformats.org/drawingml/2006/main" r:embed="R684ad186374549d6"/>
          <a:stretch xmlns:a="http://schemas.openxmlformats.org/drawingml/2006/main"/>
        </p:blipFill>
        <p:spPr>
          <a:xfrm xmlns:a="http://schemas.openxmlformats.org/drawingml/2006/main">
            <a:off x="5905500" y="1896110"/>
            <a:ext cx="5695950" cy="3599180"/>
          </a:xfrm>
          <a:prstGeom xmlns:a="http://schemas.openxmlformats.org/drawingml/2006/main" prst="rect">
            <a:avLst/>
          </a:prstGeom>
        </p:spPr>
      </p:pic>
      <p:sp>
        <p:nvSpPr>
          <p:cNvPr id="16" name="graphic-text-3">
            <a:extLst xmlns:a="http://schemas.openxmlformats.org/drawingml/2006/main">
              <a:ext uri="{FF2B5EF4-FFF2-40B4-BE49-F238E27FC236}">
                <a16:creationId xmlns:a16="http://schemas.microsoft.com/office/drawing/2014/main" id="{BF657A64-F273-437B-9A4E-B799DAF0948C}"/>
              </a:ext>
            </a:extLst>
          </p:cNvPr>
          <p:cNvSpPr>
            <a:spLocks xmlns:a="http://schemas.openxmlformats.org/drawingml/2006/main" noGrp="1"/>
          </p:cNvSpPr>
          <p:nvPr/>
        </p:nvSpPr>
        <p:spPr>
          <a:xfrm xmlns:a="http://schemas.openxmlformats.org/drawingml/2006/main">
            <a:off x="590550" y="5133975"/>
            <a:ext cx="5095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242629"/>
                </a:solidFill>
                <a:latin typeface="Arial"/>
                <a:ea typeface="Arial"/>
                <a:cs typeface="Arial"/>
              </a:defRPr>
            </a:defPPr>
          </a:lstStyle>
          <a:p xmlns:a="http://schemas.openxmlformats.org/drawingml/2006/main">
            <a:pPr algn="l">
              <a:buNone/>
              <a:defRPr sz="1650" b="0">
                <a:solidFill>
                  <a:srgbClr val="242629"/>
                </a:solidFill>
                <a:latin typeface="Arial"/>
                <a:ea typeface="Arial"/>
                <a:cs typeface="Arial"/>
              </a:defRPr>
            </a:pPr>
            <a:r>
              <a:rPr sz="1650" b="0">
                <a:solidFill>
                  <a:srgbClr val="242629"/>
                </a:solidFill>
                <a:latin typeface="Arial"/>
                <a:ea typeface="Arial"/>
                <a:cs typeface="Arial"/>
              </a:rPr>
              <a:t>Prepared for Marshawn and the PWMS team</a:t>
            </a:r>
          </a:p>
          <a:p xmlns:a="http://schemas.openxmlformats.org/drawingml/2006/main">
            <a:pPr algn="l">
              <a:buNone/>
              <a:defRPr sz="1650" b="0">
                <a:solidFill>
                  <a:srgbClr val="242629"/>
                </a:solidFill>
                <a:latin typeface="Arial"/>
                <a:ea typeface="Arial"/>
                <a:cs typeface="Arial"/>
              </a:defRPr>
            </a:pPr>
            <a:r>
              <a:rPr sz="1650" b="0">
                <a:solidFill>
                  <a:srgbClr val="242629"/>
                </a:solidFill>
                <a:latin typeface="Arial"/>
                <a:ea typeface="Arial"/>
                <a:cs typeface="Arial"/>
              </a:rPr>
              <a:t>Lim Yee Wei, Aetec</a:t>
            </a:r>
          </a:p>
        </p:txBody>
      </p:sp>
      <p:sp>
        <p:nvSpPr>
          <p:cNvPr id="17" name="graphic-text-4">
            <a:extLst xmlns:a="http://schemas.openxmlformats.org/drawingml/2006/main">
              <a:ext uri="{FF2B5EF4-FFF2-40B4-BE49-F238E27FC236}">
                <a16:creationId xmlns:a16="http://schemas.microsoft.com/office/drawing/2014/main" id="{79D42C68-374E-4D56-82D6-3A1F0A775EA3}"/>
              </a:ext>
            </a:extLst>
          </p:cNvPr>
          <p:cNvSpPr>
            <a:spLocks xmlns:a="http://schemas.openxmlformats.org/drawingml/2006/main" noGrp="1"/>
          </p:cNvSpPr>
          <p:nvPr/>
        </p:nvSpPr>
        <p:spPr>
          <a:xfrm xmlns:a="http://schemas.openxmlformats.org/drawingml/2006/main">
            <a:off x="5981700" y="5505450"/>
            <a:ext cx="5429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00" b="0">
                <a:solidFill>
                  <a:srgbClr val="626A73"/>
                </a:solidFill>
                <a:latin typeface="Arial"/>
                <a:ea typeface="Arial"/>
                <a:cs typeface="Arial"/>
              </a:defRPr>
            </a:defPPr>
          </a:lstStyle>
          <a:p xmlns:a="http://schemas.openxmlformats.org/drawingml/2006/main">
            <a:pPr algn="l">
              <a:buNone/>
              <a:defRPr sz="1200" b="0">
                <a:solidFill>
                  <a:srgbClr val="626A73"/>
                </a:solidFill>
                <a:latin typeface="Arial"/>
                <a:ea typeface="Arial"/>
                <a:cs typeface="Arial"/>
              </a:defRPr>
            </a:pPr>
            <a:r>
              <a:rPr sz="1200" b="0">
                <a:solidFill>
                  <a:srgbClr val="626A73"/>
                </a:solidFill>
                <a:latin typeface="Arial"/>
                <a:ea typeface="Arial"/>
                <a:cs typeface="Arial"/>
              </a:rPr>
              <a:t>MiR250 box-jack concept. Geometry to be redesigned for the unified container.</a:t>
            </a:r>
          </a:p>
        </p:txBody>
      </p:sp>
      <p:sp>
        <p:nvSpPr>
          <p:cNvPr id="18" name="graphic-text-5">
            <a:extLst xmlns:a="http://schemas.openxmlformats.org/drawingml/2006/main">
              <a:ext uri="{FF2B5EF4-FFF2-40B4-BE49-F238E27FC236}">
                <a16:creationId xmlns:a16="http://schemas.microsoft.com/office/drawing/2014/main" id="{61EE739E-C6D3-4385-A1E3-A8C2E1CCB2F1}"/>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Discussion study. Equipment selection, container dimensions and site layout remain open.</a:t>
            </a:r>
          </a:p>
        </p:txBody>
      </p:sp>
    </p:spTree>
    <p:extLst>
      <p:ext uri="{BB962C8B-B14F-4D97-AF65-F5344CB8AC3E}">
        <p14:creationId xmlns:p14="http://schemas.microsoft.com/office/powerpoint/2010/main" val="118580932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31" name="">
            <a:extLst xmlns:a="http://schemas.openxmlformats.org/drawingml/2006/main">
              <a:ext uri="{FF2B5EF4-FFF2-40B4-BE49-F238E27FC236}">
                <a16:creationId xmlns:a16="http://schemas.microsoft.com/office/drawing/2014/main" id="{48F21DCD-CDA2-446C-A5ED-0905051FB7B4}"/>
              </a:ext>
            </a:extLst>
          </p:cNvPr>
          <p:cNvCxnSpPr>
            <a:stCxn xmlns:a="http://schemas.openxmlformats.org/drawingml/2006/main" id="26" idx="3"/>
            <a:endCxn xmlns:a="http://schemas.openxmlformats.org/drawingml/2006/main" id="30" idx="1"/>
          </p:cNvCxnSpPr>
          <p:nvPr/>
        </p:nvCxnSpPr>
        <p:spPr>
          <a:xfrm xmlns:a="http://schemas.openxmlformats.org/drawingml/2006/main">
            <a:off x="8686800" y="3214688"/>
            <a:ext cx="3429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7" name="">
            <a:extLst xmlns:a="http://schemas.openxmlformats.org/drawingml/2006/main">
              <a:ext uri="{FF2B5EF4-FFF2-40B4-BE49-F238E27FC236}">
                <a16:creationId xmlns:a16="http://schemas.microsoft.com/office/drawing/2014/main" id="{649354A2-FF33-428B-8A45-A856635B2894}"/>
              </a:ext>
            </a:extLst>
          </p:cNvPr>
          <p:cNvCxnSpPr>
            <a:stCxn xmlns:a="http://schemas.openxmlformats.org/drawingml/2006/main" id="22" idx="3"/>
            <a:endCxn xmlns:a="http://schemas.openxmlformats.org/drawingml/2006/main" id="26" idx="1"/>
          </p:cNvCxnSpPr>
          <p:nvPr/>
        </p:nvCxnSpPr>
        <p:spPr>
          <a:xfrm xmlns:a="http://schemas.openxmlformats.org/drawingml/2006/main">
            <a:off x="5867400" y="3214688"/>
            <a:ext cx="3429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3" name="">
            <a:extLst xmlns:a="http://schemas.openxmlformats.org/drawingml/2006/main">
              <a:ext uri="{FF2B5EF4-FFF2-40B4-BE49-F238E27FC236}">
                <a16:creationId xmlns:a16="http://schemas.microsoft.com/office/drawing/2014/main" id="{9B47E6EF-1CA1-4560-89EA-239D954E848B}"/>
              </a:ext>
            </a:extLst>
          </p:cNvPr>
          <p:cNvCxnSpPr>
            <a:stCxn xmlns:a="http://schemas.openxmlformats.org/drawingml/2006/main" id="19" idx="3"/>
            <a:endCxn xmlns:a="http://schemas.openxmlformats.org/drawingml/2006/main" id="22" idx="1"/>
          </p:cNvCxnSpPr>
          <p:nvPr/>
        </p:nvCxnSpPr>
        <p:spPr>
          <a:xfrm xmlns:a="http://schemas.openxmlformats.org/drawingml/2006/main">
            <a:off x="3048000" y="3214688"/>
            <a:ext cx="3429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7" name="">
            <a:extLst xmlns:a="http://schemas.openxmlformats.org/drawingml/2006/main">
              <a:ext uri="{FF2B5EF4-FFF2-40B4-BE49-F238E27FC236}">
                <a16:creationId xmlns:a16="http://schemas.microsoft.com/office/drawing/2014/main" id="{B215CB2D-1E16-4CB5-9586-984DF3AF7A97}"/>
              </a:ext>
            </a:extLst>
          </p:cNvPr>
          <p:cNvPicPr>
            <a:picLocks xmlns:a="http://schemas.openxmlformats.org/drawingml/2006/main" noChangeAspect="1"/>
          </p:cNvPicPr>
          <p:nvPr/>
        </p:nvPicPr>
        <p:blipFill>
          <a:blip xmlns:r="http://schemas.openxmlformats.org/officeDocument/2006/relationships" xmlns:a="http://schemas.openxmlformats.org/drawingml/2006/main" r:embed="R432bcbc0f4e14108"/>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5BD6147-DEC0-47D5-9FD2-A5C7B3886250}"/>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1F8ACFD2-B3C3-400C-956D-798CE6373584}"/>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Four design decisions change the whole system</a:t>
            </a:r>
          </a:p>
        </p:txBody>
      </p:sp>
      <p:sp>
        <p:nvSpPr>
          <p:cNvPr id="4" name="">
            <a:extLst xmlns:a="http://schemas.openxmlformats.org/drawingml/2006/main">
              <a:ext uri="{FF2B5EF4-FFF2-40B4-BE49-F238E27FC236}">
                <a16:creationId xmlns:a16="http://schemas.microsoft.com/office/drawing/2014/main" id="{C599F06E-737C-4F7E-AD5B-F1DAA14DD7C1}"/>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0ED3B42-ECC6-466F-9D68-C455345B3637}"/>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028CE6B6-FB26-41BC-BF0E-1E18985F923E}"/>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E5C2692B-BD66-4810-9650-B5D166727A11}"/>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02</a:t>
            </a:r>
          </a:p>
        </p:txBody>
      </p:sp>
      <p:sp>
        <p:nvSpPr>
          <p:cNvPr id="18" name="graphic-text-6">
            <a:extLst xmlns:a="http://schemas.openxmlformats.org/drawingml/2006/main">
              <a:ext uri="{FF2B5EF4-FFF2-40B4-BE49-F238E27FC236}">
                <a16:creationId xmlns:a16="http://schemas.microsoft.com/office/drawing/2014/main" id="{54AC4670-9B71-4B44-BD15-8FC95E68B9AA}"/>
              </a:ext>
            </a:extLst>
          </p:cNvPr>
          <p:cNvSpPr>
            <a:spLocks xmlns:a="http://schemas.openxmlformats.org/drawingml/2006/main" noGrp="1"/>
          </p:cNvSpPr>
          <p:nvPr/>
        </p:nvSpPr>
        <p:spPr>
          <a:xfrm xmlns:a="http://schemas.openxmlformats.org/drawingml/2006/main">
            <a:off x="571500" y="1990725"/>
            <a:ext cx="666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200" b="1">
                <a:solidFill>
                  <a:srgbClr val="C51E2C"/>
                </a:solidFill>
                <a:latin typeface="Arial"/>
                <a:ea typeface="Arial"/>
                <a:cs typeface="Arial"/>
              </a:defRPr>
            </a:defPPr>
          </a:lstStyle>
          <a:p xmlns:a="http://schemas.openxmlformats.org/drawingml/2006/main">
            <a:pPr algn="l">
              <a:buNone/>
              <a:defRPr sz="4200" b="1">
                <a:solidFill>
                  <a:srgbClr val="C51E2C"/>
                </a:solidFill>
                <a:latin typeface="Arial"/>
                <a:ea typeface="Arial"/>
                <a:cs typeface="Arial"/>
              </a:defRPr>
            </a:pPr>
            <a:r>
              <a:rPr sz="4200" b="1">
                <a:solidFill>
                  <a:srgbClr val="C51E2C"/>
                </a:solidFill>
                <a:latin typeface="Arial"/>
                <a:ea typeface="Arial"/>
                <a:cs typeface="Arial"/>
              </a:rPr>
              <a:t>01</a:t>
            </a:r>
          </a:p>
        </p:txBody>
      </p:sp>
      <p:sp>
        <p:nvSpPr>
          <p:cNvPr id="19" name="flow-node-7">
            <a:extLst xmlns:a="http://schemas.openxmlformats.org/drawingml/2006/main">
              <a:ext uri="{FF2B5EF4-FFF2-40B4-BE49-F238E27FC236}">
                <a16:creationId xmlns:a16="http://schemas.microsoft.com/office/drawing/2014/main" id="{6E2F06D6-5016-46E5-8871-392746DC7BAF}"/>
              </a:ext>
            </a:extLst>
          </p:cNvPr>
          <p:cNvSpPr>
            <a:spLocks xmlns:a="http://schemas.openxmlformats.org/drawingml/2006/main" noGrp="1"/>
          </p:cNvSpPr>
          <p:nvPr/>
        </p:nvSpPr>
        <p:spPr>
          <a:xfrm xmlns:a="http://schemas.openxmlformats.org/drawingml/2006/main">
            <a:off x="571500" y="2895600"/>
            <a:ext cx="2476500" cy="6381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025" b="1">
                <a:solidFill>
                  <a:srgbClr val="FFFFFF"/>
                </a:solidFill>
                <a:latin typeface="Arial"/>
                <a:ea typeface="Arial"/>
                <a:cs typeface="Arial"/>
              </a:defRPr>
            </a:defPPr>
          </a:lstStyle>
          <a:p xmlns:a="http://schemas.openxmlformats.org/drawingml/2006/main">
            <a:pPr algn="ctr">
              <a:buNone/>
              <a:defRPr sz="2025" b="1">
                <a:solidFill>
                  <a:srgbClr val="FFFFFF"/>
                </a:solidFill>
                <a:latin typeface="Arial"/>
                <a:ea typeface="Arial"/>
                <a:cs typeface="Arial"/>
              </a:defRPr>
            </a:pPr>
            <a:r>
              <a:rPr sz="2025" b="1">
                <a:solidFill>
                  <a:srgbClr val="FFFFFF"/>
                </a:solidFill>
                <a:latin typeface="Arial"/>
                <a:ea typeface="Arial"/>
                <a:cs typeface="Arial"/>
              </a:rPr>
              <a:t>Container</a:t>
            </a:r>
          </a:p>
        </p:txBody>
      </p:sp>
      <p:sp>
        <p:nvSpPr>
          <p:cNvPr id="20" name="graphic-text-8">
            <a:extLst xmlns:a="http://schemas.openxmlformats.org/drawingml/2006/main">
              <a:ext uri="{FF2B5EF4-FFF2-40B4-BE49-F238E27FC236}">
                <a16:creationId xmlns:a16="http://schemas.microsoft.com/office/drawing/2014/main" id="{4E214DB0-4DA8-4903-8D33-A8CD1E069534}"/>
              </a:ext>
            </a:extLst>
          </p:cNvPr>
          <p:cNvSpPr>
            <a:spLocks xmlns:a="http://schemas.openxmlformats.org/drawingml/2006/main" noGrp="1"/>
          </p:cNvSpPr>
          <p:nvPr/>
        </p:nvSpPr>
        <p:spPr>
          <a:xfrm xmlns:a="http://schemas.openxmlformats.org/drawingml/2006/main">
            <a:off x="571500" y="3724275"/>
            <a:ext cx="2505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Small FG box or a</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raw-compatible rigid base</a:t>
            </a:r>
          </a:p>
        </p:txBody>
      </p:sp>
      <p:sp>
        <p:nvSpPr>
          <p:cNvPr id="21" name="graphic-text-9">
            <a:extLst xmlns:a="http://schemas.openxmlformats.org/drawingml/2006/main">
              <a:ext uri="{FF2B5EF4-FFF2-40B4-BE49-F238E27FC236}">
                <a16:creationId xmlns:a16="http://schemas.microsoft.com/office/drawing/2014/main" id="{5BDB0CB1-A041-4CAE-B679-603CD13CC93E}"/>
              </a:ext>
            </a:extLst>
          </p:cNvPr>
          <p:cNvSpPr>
            <a:spLocks xmlns:a="http://schemas.openxmlformats.org/drawingml/2006/main" noGrp="1"/>
          </p:cNvSpPr>
          <p:nvPr/>
        </p:nvSpPr>
        <p:spPr>
          <a:xfrm xmlns:a="http://schemas.openxmlformats.org/drawingml/2006/main">
            <a:off x="3390900" y="1990725"/>
            <a:ext cx="666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200" b="1">
                <a:solidFill>
                  <a:srgbClr val="C51E2C"/>
                </a:solidFill>
                <a:latin typeface="Arial"/>
                <a:ea typeface="Arial"/>
                <a:cs typeface="Arial"/>
              </a:defRPr>
            </a:defPPr>
          </a:lstStyle>
          <a:p xmlns:a="http://schemas.openxmlformats.org/drawingml/2006/main">
            <a:pPr algn="l">
              <a:buNone/>
              <a:defRPr sz="4200" b="1">
                <a:solidFill>
                  <a:srgbClr val="C51E2C"/>
                </a:solidFill>
                <a:latin typeface="Arial"/>
                <a:ea typeface="Arial"/>
                <a:cs typeface="Arial"/>
              </a:defRPr>
            </a:pPr>
            <a:r>
              <a:rPr sz="4200" b="1">
                <a:solidFill>
                  <a:srgbClr val="C51E2C"/>
                </a:solidFill>
                <a:latin typeface="Arial"/>
                <a:ea typeface="Arial"/>
                <a:cs typeface="Arial"/>
              </a:rPr>
              <a:t>02</a:t>
            </a:r>
          </a:p>
        </p:txBody>
      </p:sp>
      <p:sp>
        <p:nvSpPr>
          <p:cNvPr id="22" name="flow-node-10">
            <a:extLst xmlns:a="http://schemas.openxmlformats.org/drawingml/2006/main">
              <a:ext uri="{FF2B5EF4-FFF2-40B4-BE49-F238E27FC236}">
                <a16:creationId xmlns:a16="http://schemas.microsoft.com/office/drawing/2014/main" id="{A09B1A75-7C9B-4FF1-ACCE-00C46C0E8598}"/>
              </a:ext>
            </a:extLst>
          </p:cNvPr>
          <p:cNvSpPr>
            <a:spLocks xmlns:a="http://schemas.openxmlformats.org/drawingml/2006/main" noGrp="1"/>
          </p:cNvSpPr>
          <p:nvPr/>
        </p:nvSpPr>
        <p:spPr>
          <a:xfrm xmlns:a="http://schemas.openxmlformats.org/drawingml/2006/main">
            <a:off x="3390900" y="2895600"/>
            <a:ext cx="2476500" cy="6381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025" b="1">
                <a:solidFill>
                  <a:srgbClr val="FFFFFF"/>
                </a:solidFill>
                <a:latin typeface="Arial"/>
                <a:ea typeface="Arial"/>
                <a:cs typeface="Arial"/>
              </a:defRPr>
            </a:defPPr>
          </a:lstStyle>
          <a:p xmlns:a="http://schemas.openxmlformats.org/drawingml/2006/main">
            <a:pPr algn="ctr">
              <a:buNone/>
              <a:defRPr sz="2025" b="1">
                <a:solidFill>
                  <a:srgbClr val="FFFFFF"/>
                </a:solidFill>
                <a:latin typeface="Arial"/>
                <a:ea typeface="Arial"/>
                <a:cs typeface="Arial"/>
              </a:defRPr>
            </a:pPr>
            <a:r>
              <a:rPr sz="2025" b="1">
                <a:solidFill>
                  <a:srgbClr val="FFFFFF"/>
                </a:solidFill>
                <a:latin typeface="Arial"/>
                <a:ea typeface="Arial"/>
                <a:cs typeface="Arial"/>
              </a:rPr>
              <a:t>Presentation</a:t>
            </a:r>
          </a:p>
        </p:txBody>
      </p:sp>
      <p:sp>
        <p:nvSpPr>
          <p:cNvPr id="24" name="graphic-text-11">
            <a:extLst xmlns:a="http://schemas.openxmlformats.org/drawingml/2006/main">
              <a:ext uri="{FF2B5EF4-FFF2-40B4-BE49-F238E27FC236}">
                <a16:creationId xmlns:a16="http://schemas.microsoft.com/office/drawing/2014/main" id="{54094BA1-4350-4792-9845-FD4A08622A5A}"/>
              </a:ext>
            </a:extLst>
          </p:cNvPr>
          <p:cNvSpPr>
            <a:spLocks xmlns:a="http://schemas.openxmlformats.org/drawingml/2006/main" noGrp="1"/>
          </p:cNvSpPr>
          <p:nvPr/>
        </p:nvSpPr>
        <p:spPr>
          <a:xfrm xmlns:a="http://schemas.openxmlformats.org/drawingml/2006/main">
            <a:off x="3390900" y="3724275"/>
            <a:ext cx="2505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A travelling trolley or</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a local ergonomic dock</a:t>
            </a:r>
          </a:p>
        </p:txBody>
      </p:sp>
      <p:sp>
        <p:nvSpPr>
          <p:cNvPr id="25" name="graphic-text-12">
            <a:extLst xmlns:a="http://schemas.openxmlformats.org/drawingml/2006/main">
              <a:ext uri="{FF2B5EF4-FFF2-40B4-BE49-F238E27FC236}">
                <a16:creationId xmlns:a16="http://schemas.microsoft.com/office/drawing/2014/main" id="{C3259E1F-F923-4FBC-871B-A57A524B2028}"/>
              </a:ext>
            </a:extLst>
          </p:cNvPr>
          <p:cNvSpPr>
            <a:spLocks xmlns:a="http://schemas.openxmlformats.org/drawingml/2006/main" noGrp="1"/>
          </p:cNvSpPr>
          <p:nvPr/>
        </p:nvSpPr>
        <p:spPr>
          <a:xfrm xmlns:a="http://schemas.openxmlformats.org/drawingml/2006/main">
            <a:off x="6210300" y="1990725"/>
            <a:ext cx="666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200" b="1">
                <a:solidFill>
                  <a:srgbClr val="C51E2C"/>
                </a:solidFill>
                <a:latin typeface="Arial"/>
                <a:ea typeface="Arial"/>
                <a:cs typeface="Arial"/>
              </a:defRPr>
            </a:defPPr>
          </a:lstStyle>
          <a:p xmlns:a="http://schemas.openxmlformats.org/drawingml/2006/main">
            <a:pPr algn="l">
              <a:buNone/>
              <a:defRPr sz="4200" b="1">
                <a:solidFill>
                  <a:srgbClr val="C51E2C"/>
                </a:solidFill>
                <a:latin typeface="Arial"/>
                <a:ea typeface="Arial"/>
                <a:cs typeface="Arial"/>
              </a:defRPr>
            </a:pPr>
            <a:r>
              <a:rPr sz="4200" b="1">
                <a:solidFill>
                  <a:srgbClr val="C51E2C"/>
                </a:solidFill>
                <a:latin typeface="Arial"/>
                <a:ea typeface="Arial"/>
                <a:cs typeface="Arial"/>
              </a:rPr>
              <a:t>03</a:t>
            </a:r>
          </a:p>
        </p:txBody>
      </p:sp>
      <p:sp>
        <p:nvSpPr>
          <p:cNvPr id="26" name="flow-node-13">
            <a:extLst xmlns:a="http://schemas.openxmlformats.org/drawingml/2006/main">
              <a:ext uri="{FF2B5EF4-FFF2-40B4-BE49-F238E27FC236}">
                <a16:creationId xmlns:a16="http://schemas.microsoft.com/office/drawing/2014/main" id="{97CE680A-27A7-4A15-BAA6-273A53FD37DC}"/>
              </a:ext>
            </a:extLst>
          </p:cNvPr>
          <p:cNvSpPr>
            <a:spLocks xmlns:a="http://schemas.openxmlformats.org/drawingml/2006/main" noGrp="1"/>
          </p:cNvSpPr>
          <p:nvPr/>
        </p:nvSpPr>
        <p:spPr>
          <a:xfrm xmlns:a="http://schemas.openxmlformats.org/drawingml/2006/main">
            <a:off x="6210300" y="2895600"/>
            <a:ext cx="2476500" cy="6381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025" b="1">
                <a:solidFill>
                  <a:srgbClr val="FFFFFF"/>
                </a:solidFill>
                <a:latin typeface="Arial"/>
                <a:ea typeface="Arial"/>
                <a:cs typeface="Arial"/>
              </a:defRPr>
            </a:defPPr>
          </a:lstStyle>
          <a:p xmlns:a="http://schemas.openxmlformats.org/drawingml/2006/main">
            <a:pPr algn="ctr">
              <a:buNone/>
              <a:defRPr sz="2025" b="1">
                <a:solidFill>
                  <a:srgbClr val="FFFFFF"/>
                </a:solidFill>
                <a:latin typeface="Arial"/>
                <a:ea typeface="Arial"/>
                <a:cs typeface="Arial"/>
              </a:defRPr>
            </a:pPr>
            <a:r>
              <a:rPr sz="2025" b="1">
                <a:solidFill>
                  <a:srgbClr val="FFFFFF"/>
                </a:solidFill>
                <a:latin typeface="Arial"/>
                <a:ea typeface="Arial"/>
                <a:cs typeface="Arial"/>
              </a:rPr>
              <a:t>Transfer</a:t>
            </a:r>
          </a:p>
        </p:txBody>
      </p:sp>
      <p:sp>
        <p:nvSpPr>
          <p:cNvPr id="28" name="graphic-text-14">
            <a:extLst xmlns:a="http://schemas.openxmlformats.org/drawingml/2006/main">
              <a:ext uri="{FF2B5EF4-FFF2-40B4-BE49-F238E27FC236}">
                <a16:creationId xmlns:a16="http://schemas.microsoft.com/office/drawing/2014/main" id="{47E82BE4-CA4D-41E7-B2B2-AF6E683FB6E9}"/>
              </a:ext>
            </a:extLst>
          </p:cNvPr>
          <p:cNvSpPr>
            <a:spLocks xmlns:a="http://schemas.openxmlformats.org/drawingml/2006/main" noGrp="1"/>
          </p:cNvSpPr>
          <p:nvPr/>
        </p:nvSpPr>
        <p:spPr>
          <a:xfrm xmlns:a="http://schemas.openxmlformats.org/drawingml/2006/main">
            <a:off x="6210300" y="3724275"/>
            <a:ext cx="2505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Hook, guided jack</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or powered conveyor</a:t>
            </a:r>
          </a:p>
        </p:txBody>
      </p:sp>
      <p:sp>
        <p:nvSpPr>
          <p:cNvPr id="29" name="graphic-text-15">
            <a:extLst xmlns:a="http://schemas.openxmlformats.org/drawingml/2006/main">
              <a:ext uri="{FF2B5EF4-FFF2-40B4-BE49-F238E27FC236}">
                <a16:creationId xmlns:a16="http://schemas.microsoft.com/office/drawing/2014/main" id="{56CC2B3A-F8A1-4237-B061-AB7AEAA17EEE}"/>
              </a:ext>
            </a:extLst>
          </p:cNvPr>
          <p:cNvSpPr>
            <a:spLocks xmlns:a="http://schemas.openxmlformats.org/drawingml/2006/main" noGrp="1"/>
          </p:cNvSpPr>
          <p:nvPr/>
        </p:nvSpPr>
        <p:spPr>
          <a:xfrm xmlns:a="http://schemas.openxmlformats.org/drawingml/2006/main">
            <a:off x="9029700" y="1990725"/>
            <a:ext cx="666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200" b="1">
                <a:solidFill>
                  <a:srgbClr val="C51E2C"/>
                </a:solidFill>
                <a:latin typeface="Arial"/>
                <a:ea typeface="Arial"/>
                <a:cs typeface="Arial"/>
              </a:defRPr>
            </a:defPPr>
          </a:lstStyle>
          <a:p xmlns:a="http://schemas.openxmlformats.org/drawingml/2006/main">
            <a:pPr algn="l">
              <a:buNone/>
              <a:defRPr sz="4200" b="1">
                <a:solidFill>
                  <a:srgbClr val="C51E2C"/>
                </a:solidFill>
                <a:latin typeface="Arial"/>
                <a:ea typeface="Arial"/>
                <a:cs typeface="Arial"/>
              </a:defRPr>
            </a:pPr>
            <a:r>
              <a:rPr sz="4200" b="1">
                <a:solidFill>
                  <a:srgbClr val="C51E2C"/>
                </a:solidFill>
                <a:latin typeface="Arial"/>
                <a:ea typeface="Arial"/>
                <a:cs typeface="Arial"/>
              </a:rPr>
              <a:t>04</a:t>
            </a:r>
          </a:p>
        </p:txBody>
      </p:sp>
      <p:sp>
        <p:nvSpPr>
          <p:cNvPr id="30" name="flow-node-16">
            <a:extLst xmlns:a="http://schemas.openxmlformats.org/drawingml/2006/main">
              <a:ext uri="{FF2B5EF4-FFF2-40B4-BE49-F238E27FC236}">
                <a16:creationId xmlns:a16="http://schemas.microsoft.com/office/drawing/2014/main" id="{19654D42-E656-4316-885F-ACCDE1E598CB}"/>
              </a:ext>
            </a:extLst>
          </p:cNvPr>
          <p:cNvSpPr>
            <a:spLocks xmlns:a="http://schemas.openxmlformats.org/drawingml/2006/main" noGrp="1"/>
          </p:cNvSpPr>
          <p:nvPr/>
        </p:nvSpPr>
        <p:spPr>
          <a:xfrm xmlns:a="http://schemas.openxmlformats.org/drawingml/2006/main">
            <a:off x="9029700" y="2895600"/>
            <a:ext cx="2476500" cy="6381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025" b="1">
                <a:solidFill>
                  <a:srgbClr val="FFFFFF"/>
                </a:solidFill>
                <a:latin typeface="Arial"/>
                <a:ea typeface="Arial"/>
                <a:cs typeface="Arial"/>
              </a:defRPr>
            </a:defPPr>
          </a:lstStyle>
          <a:p xmlns:a="http://schemas.openxmlformats.org/drawingml/2006/main">
            <a:pPr algn="ctr">
              <a:buNone/>
              <a:defRPr sz="2025" b="1">
                <a:solidFill>
                  <a:srgbClr val="FFFFFF"/>
                </a:solidFill>
                <a:latin typeface="Arial"/>
                <a:ea typeface="Arial"/>
                <a:cs typeface="Arial"/>
              </a:defRPr>
            </a:pPr>
            <a:r>
              <a:rPr sz="2025" b="1">
                <a:solidFill>
                  <a:srgbClr val="FFFFFF"/>
                </a:solidFill>
                <a:latin typeface="Arial"/>
                <a:ea typeface="Arial"/>
                <a:cs typeface="Arial"/>
              </a:rPr>
              <a:t>Storage</a:t>
            </a:r>
          </a:p>
        </p:txBody>
      </p:sp>
      <p:sp>
        <p:nvSpPr>
          <p:cNvPr id="32" name="graphic-text-17">
            <a:extLst xmlns:a="http://schemas.openxmlformats.org/drawingml/2006/main">
              <a:ext uri="{FF2B5EF4-FFF2-40B4-BE49-F238E27FC236}">
                <a16:creationId xmlns:a16="http://schemas.microsoft.com/office/drawing/2014/main" id="{9CCC7B07-37EA-4257-8C4B-CDCD45B195EE}"/>
              </a:ext>
            </a:extLst>
          </p:cNvPr>
          <p:cNvSpPr>
            <a:spLocks xmlns:a="http://schemas.openxmlformats.org/drawingml/2006/main" noGrp="1"/>
          </p:cNvSpPr>
          <p:nvPr/>
        </p:nvSpPr>
        <p:spPr>
          <a:xfrm xmlns:a="http://schemas.openxmlformats.org/drawingml/2006/main">
            <a:off x="9029700" y="3724275"/>
            <a:ext cx="2505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Box pitch, load rating</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and the ASRS envelope</a:t>
            </a:r>
          </a:p>
        </p:txBody>
      </p:sp>
      <p:sp>
        <p:nvSpPr>
          <p:cNvPr id="33" name="graphic-text-18">
            <a:extLst xmlns:a="http://schemas.openxmlformats.org/drawingml/2006/main">
              <a:ext uri="{FF2B5EF4-FFF2-40B4-BE49-F238E27FC236}">
                <a16:creationId xmlns:a16="http://schemas.microsoft.com/office/drawing/2014/main" id="{342ED7FB-C7B0-45DF-BBB6-0E4F01725793}"/>
              </a:ext>
            </a:extLst>
          </p:cNvPr>
          <p:cNvSpPr>
            <a:spLocks xmlns:a="http://schemas.openxmlformats.org/drawingml/2006/main" noGrp="1"/>
          </p:cNvSpPr>
          <p:nvPr/>
        </p:nvSpPr>
        <p:spPr>
          <a:xfrm xmlns:a="http://schemas.openxmlformats.org/drawingml/2006/main">
            <a:off x="571500" y="4905375"/>
            <a:ext cx="106680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242629"/>
                </a:solidFill>
                <a:latin typeface="Arial"/>
                <a:ea typeface="Arial"/>
                <a:cs typeface="Arial"/>
              </a:defRPr>
            </a:defPPr>
          </a:lstStyle>
          <a:p xmlns:a="http://schemas.openxmlformats.org/drawingml/2006/main">
            <a:pPr algn="l">
              <a:buNone/>
              <a:defRPr sz="2250" b="1">
                <a:solidFill>
                  <a:srgbClr val="242629"/>
                </a:solidFill>
                <a:latin typeface="Arial"/>
                <a:ea typeface="Arial"/>
                <a:cs typeface="Arial"/>
              </a:defRPr>
            </a:pPr>
            <a:r>
              <a:rPr sz="2250" b="1">
                <a:solidFill>
                  <a:srgbClr val="242629"/>
                </a:solidFill>
                <a:latin typeface="Arial"/>
                <a:ea typeface="Arial"/>
                <a:cs typeface="Arial"/>
              </a:rPr>
              <a:t>The same box can simplify tracking while increasing storage pitch.</a:t>
            </a:r>
          </a:p>
        </p:txBody>
      </p:sp>
      <p:sp>
        <p:nvSpPr>
          <p:cNvPr id="34" name="graphic-text-19">
            <a:extLst xmlns:a="http://schemas.openxmlformats.org/drawingml/2006/main">
              <a:ext uri="{FF2B5EF4-FFF2-40B4-BE49-F238E27FC236}">
                <a16:creationId xmlns:a16="http://schemas.microsoft.com/office/drawing/2014/main" id="{67B87335-FA04-4721-91C7-1B4F871C86D3}"/>
              </a:ext>
            </a:extLst>
          </p:cNvPr>
          <p:cNvSpPr>
            <a:spLocks xmlns:a="http://schemas.openxmlformats.org/drawingml/2006/main" noGrp="1"/>
          </p:cNvSpPr>
          <p:nvPr/>
        </p:nvSpPr>
        <p:spPr>
          <a:xfrm xmlns:a="http://schemas.openxmlformats.org/drawingml/2006/main">
            <a:off x="571500" y="5476875"/>
            <a:ext cx="10668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626A73"/>
                </a:solidFill>
                <a:latin typeface="Arial"/>
                <a:ea typeface="Arial"/>
                <a:cs typeface="Arial"/>
              </a:defRPr>
            </a:defPPr>
          </a:lstStyle>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PWMS must decide how much capital, floor area and process change each benefit justifies.</a:t>
            </a:r>
          </a:p>
        </p:txBody>
      </p:sp>
    </p:spTree>
    <p:extLst>
      <p:ext uri="{BB962C8B-B14F-4D97-AF65-F5344CB8AC3E}">
        <p14:creationId xmlns:p14="http://schemas.microsoft.com/office/powerpoint/2010/main" val="106030720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C398F06E-6C58-4C08-867E-C9B5769D2EBE}"/>
              </a:ext>
            </a:extLst>
          </p:cNvPr>
          <p:cNvPicPr>
            <a:picLocks xmlns:a="http://schemas.openxmlformats.org/drawingml/2006/main" noChangeAspect="1"/>
          </p:cNvPicPr>
          <p:nvPr/>
        </p:nvPicPr>
        <p:blipFill>
          <a:blip xmlns:r="http://schemas.openxmlformats.org/officeDocument/2006/relationships" xmlns:a="http://schemas.openxmlformats.org/drawingml/2006/main" r:embed="Ra2486b4eb65c4a0a"/>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3811567-2FF8-4AFB-88C0-9DE228FD7307}"/>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78883275-8608-46AC-AA5F-88A3BA93C712}"/>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Confirmed facts and open assumptions</a:t>
            </a:r>
          </a:p>
        </p:txBody>
      </p:sp>
      <p:sp>
        <p:nvSpPr>
          <p:cNvPr id="4" name="">
            <a:extLst xmlns:a="http://schemas.openxmlformats.org/drawingml/2006/main">
              <a:ext uri="{FF2B5EF4-FFF2-40B4-BE49-F238E27FC236}">
                <a16:creationId xmlns:a16="http://schemas.microsoft.com/office/drawing/2014/main" id="{77FAE2BE-E852-4300-87D3-1DB03D540533}"/>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71CF549-3AC1-4B8D-A811-E8A267A61835}"/>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CF65478-85B7-4222-B684-CE0E7FDE7FA0}"/>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BBD13385-F11D-4234-8179-22389596A4E8}"/>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03</a:t>
            </a:r>
          </a:p>
        </p:txBody>
      </p:sp>
      <p:graphicFrame>
        <p:nvGraphicFramePr>
          <p:cNvPr id="8" name="">
            <a:extLst xmlns:a="http://schemas.openxmlformats.org/drawingml/2006/main">
              <a:ext uri="{FF2B5EF4-FFF2-40B4-BE49-F238E27FC236}">
                <a16:creationId xmlns:a16="http://schemas.microsoft.com/office/drawing/2014/main" id="{DFB3F01A-EDEF-48B6-833A-F1B1F052A869}"/>
              </a:ext>
            </a:extLst>
          </p:cNvPr>
          <p:cNvGraphicFramePr/>
          <p:nvPr/>
        </p:nvGraphicFramePr>
        <p:xfrm>
          <a:off xmlns:a="http://schemas.openxmlformats.org/drawingml/2006/main" x="571500" y="1905000"/>
          <a:ext xmlns:a="http://schemas.openxmlformats.org/drawingml/2006/main" cx="11049000" cy="3714750"/>
        </p:xfrm>
        <a:graphic xmlns:a="http://schemas.openxmlformats.org/drawingml/2006/main">
          <a:graphicData uri="http://schemas.openxmlformats.org/drawingml/2006/table">
            <a:tbl>
              <a:tblPr/>
              <a:tblGrid>
                <a:gridCol w="2571750"/>
                <a:gridCol w="4191000"/>
                <a:gridCol w="4286250"/>
              </a:tblGrid>
              <a:tr h="530679">
                <a:tc>
                  <a:txBody>
                    <a:bodyPr>
                      <a:noAutofit/>
                    </a:bodyPr>
                    <a:lstStyle/>
                    <a:p>
                      <a:r>
                        <a:rPr sz="1650" b="1">
                          <a:solidFill>
                            <a:srgbClr val="FFFFFF"/>
                          </a:solidFill>
                          <a:latin typeface="Arial"/>
                          <a:ea typeface="Arial"/>
                          <a:cs typeface="Arial"/>
                        </a:rPr>
                        <a:t>Item</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Current basis</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Status</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30679">
                <a:tc>
                  <a:txBody>
                    <a:bodyPr>
                      <a:noAutofit/>
                    </a:bodyPr>
                    <a:lstStyle/>
                    <a:p>
                      <a:r>
                        <a:rPr sz="1650" b="0">
                          <a:solidFill>
                            <a:srgbClr val="202429"/>
                          </a:solidFill>
                          <a:latin typeface="Arial"/>
                          <a:ea typeface="Arial"/>
                          <a:cs typeface="Arial"/>
                        </a:rPr>
                        <a:t>Raw part mass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35 kg</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Customer instruction; supersedes old mass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Process stations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17, including CMM Root at 12</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Verified against customer mapping</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Final inspection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Station 15; then 16 and 17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Box introduction after PASS is current basis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FG box fit</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Raw part does not fit current FG box</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Customer instruction</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Unified box envelope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1,400 × 700 × 450 mm external</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Illustrative only; internal fit unverified</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Volume / operating time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40 parts/day; 24 hours/day</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Prior 35–40/day basis; confirm current demand</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478C78B9-2F93-45AC-9792-0221043D1360}"/>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Incoming/outgoing are separate nodes. Nineteen nodes does not mean nineteen production processes.</a:t>
            </a:r>
          </a:p>
        </p:txBody>
      </p:sp>
    </p:spTree>
    <p:extLst>
      <p:ext uri="{BB962C8B-B14F-4D97-AF65-F5344CB8AC3E}">
        <p14:creationId xmlns:p14="http://schemas.microsoft.com/office/powerpoint/2010/main" val="201752806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44" name="">
            <a:extLst xmlns:a="http://schemas.openxmlformats.org/drawingml/2006/main">
              <a:ext uri="{FF2B5EF4-FFF2-40B4-BE49-F238E27FC236}">
                <a16:creationId xmlns:a16="http://schemas.microsoft.com/office/drawing/2014/main" id="{F85B045C-BEB5-40D3-887C-FE145B02F402}"/>
              </a:ext>
            </a:extLst>
          </p:cNvPr>
          <p:cNvCxnSpPr>
            <a:stCxn xmlns:a="http://schemas.openxmlformats.org/drawingml/2006/main" id="41" idx="3"/>
            <a:endCxn xmlns:a="http://schemas.openxmlformats.org/drawingml/2006/main" id="43" idx="1"/>
          </p:cNvCxnSpPr>
          <p:nvPr/>
        </p:nvCxnSpPr>
        <p:spPr>
          <a:xfrm xmlns:a="http://schemas.openxmlformats.org/drawingml/2006/main">
            <a:off x="9658350" y="485298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42" name="">
            <a:extLst xmlns:a="http://schemas.openxmlformats.org/drawingml/2006/main">
              <a:ext uri="{FF2B5EF4-FFF2-40B4-BE49-F238E27FC236}">
                <a16:creationId xmlns:a16="http://schemas.microsoft.com/office/drawing/2014/main" id="{DEDE3D0F-2590-4E48-A1AD-FA1E5ECB4F5D}"/>
              </a:ext>
            </a:extLst>
          </p:cNvPr>
          <p:cNvCxnSpPr>
            <a:stCxn xmlns:a="http://schemas.openxmlformats.org/drawingml/2006/main" id="39" idx="3"/>
            <a:endCxn xmlns:a="http://schemas.openxmlformats.org/drawingml/2006/main" id="41" idx="1"/>
          </p:cNvCxnSpPr>
          <p:nvPr/>
        </p:nvCxnSpPr>
        <p:spPr>
          <a:xfrm xmlns:a="http://schemas.openxmlformats.org/drawingml/2006/main">
            <a:off x="7800975" y="485298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40" name="">
            <a:extLst xmlns:a="http://schemas.openxmlformats.org/drawingml/2006/main">
              <a:ext uri="{FF2B5EF4-FFF2-40B4-BE49-F238E27FC236}">
                <a16:creationId xmlns:a16="http://schemas.microsoft.com/office/drawing/2014/main" id="{23AD3E35-4F7E-4601-8AD1-37A130219164}"/>
              </a:ext>
            </a:extLst>
          </p:cNvPr>
          <p:cNvCxnSpPr>
            <a:stCxn xmlns:a="http://schemas.openxmlformats.org/drawingml/2006/main" id="37" idx="3"/>
            <a:endCxn xmlns:a="http://schemas.openxmlformats.org/drawingml/2006/main" id="39" idx="1"/>
          </p:cNvCxnSpPr>
          <p:nvPr/>
        </p:nvCxnSpPr>
        <p:spPr>
          <a:xfrm xmlns:a="http://schemas.openxmlformats.org/drawingml/2006/main">
            <a:off x="5943600" y="485298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38" name="">
            <a:extLst xmlns:a="http://schemas.openxmlformats.org/drawingml/2006/main">
              <a:ext uri="{FF2B5EF4-FFF2-40B4-BE49-F238E27FC236}">
                <a16:creationId xmlns:a16="http://schemas.microsoft.com/office/drawing/2014/main" id="{F67360A4-EF3E-42B8-8F57-7B7CDB7E3B3C}"/>
              </a:ext>
            </a:extLst>
          </p:cNvPr>
          <p:cNvCxnSpPr>
            <a:stCxn xmlns:a="http://schemas.openxmlformats.org/drawingml/2006/main" id="35" idx="3"/>
            <a:endCxn xmlns:a="http://schemas.openxmlformats.org/drawingml/2006/main" id="37" idx="1"/>
          </p:cNvCxnSpPr>
          <p:nvPr/>
        </p:nvCxnSpPr>
        <p:spPr>
          <a:xfrm xmlns:a="http://schemas.openxmlformats.org/drawingml/2006/main">
            <a:off x="4086225" y="485298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36" name="">
            <a:extLst xmlns:a="http://schemas.openxmlformats.org/drawingml/2006/main">
              <a:ext uri="{FF2B5EF4-FFF2-40B4-BE49-F238E27FC236}">
                <a16:creationId xmlns:a16="http://schemas.microsoft.com/office/drawing/2014/main" id="{B2647F90-C7EF-476F-A082-E7F067A58F2B}"/>
              </a:ext>
            </a:extLst>
          </p:cNvPr>
          <p:cNvCxnSpPr>
            <a:stCxn xmlns:a="http://schemas.openxmlformats.org/drawingml/2006/main" id="34" idx="3"/>
            <a:endCxn xmlns:a="http://schemas.openxmlformats.org/drawingml/2006/main" id="35" idx="1"/>
          </p:cNvCxnSpPr>
          <p:nvPr/>
        </p:nvCxnSpPr>
        <p:spPr>
          <a:xfrm xmlns:a="http://schemas.openxmlformats.org/drawingml/2006/main">
            <a:off x="2228850" y="485298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33" name="">
            <a:extLst xmlns:a="http://schemas.openxmlformats.org/drawingml/2006/main">
              <a:ext uri="{FF2B5EF4-FFF2-40B4-BE49-F238E27FC236}">
                <a16:creationId xmlns:a16="http://schemas.microsoft.com/office/drawing/2014/main" id="{696433C4-CA08-4547-97FE-7C100C521E23}"/>
              </a:ext>
            </a:extLst>
          </p:cNvPr>
          <p:cNvCxnSpPr>
            <a:stCxn xmlns:a="http://schemas.openxmlformats.org/drawingml/2006/main" id="30" idx="3"/>
            <a:endCxn xmlns:a="http://schemas.openxmlformats.org/drawingml/2006/main" id="32" idx="1"/>
          </p:cNvCxnSpPr>
          <p:nvPr/>
        </p:nvCxnSpPr>
        <p:spPr>
          <a:xfrm xmlns:a="http://schemas.openxmlformats.org/drawingml/2006/main">
            <a:off x="9658350" y="3795713"/>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31" name="">
            <a:extLst xmlns:a="http://schemas.openxmlformats.org/drawingml/2006/main">
              <a:ext uri="{FF2B5EF4-FFF2-40B4-BE49-F238E27FC236}">
                <a16:creationId xmlns:a16="http://schemas.microsoft.com/office/drawing/2014/main" id="{4FAA56BB-CCFD-4CC8-81B5-8AE1803273D2}"/>
              </a:ext>
            </a:extLst>
          </p:cNvPr>
          <p:cNvCxnSpPr>
            <a:stCxn xmlns:a="http://schemas.openxmlformats.org/drawingml/2006/main" id="28" idx="3"/>
            <a:endCxn xmlns:a="http://schemas.openxmlformats.org/drawingml/2006/main" id="30" idx="1"/>
          </p:cNvCxnSpPr>
          <p:nvPr/>
        </p:nvCxnSpPr>
        <p:spPr>
          <a:xfrm xmlns:a="http://schemas.openxmlformats.org/drawingml/2006/main">
            <a:off x="7800975" y="3795713"/>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9" name="">
            <a:extLst xmlns:a="http://schemas.openxmlformats.org/drawingml/2006/main">
              <a:ext uri="{FF2B5EF4-FFF2-40B4-BE49-F238E27FC236}">
                <a16:creationId xmlns:a16="http://schemas.microsoft.com/office/drawing/2014/main" id="{222A510A-644F-424E-8BAD-A99AF1277B97}"/>
              </a:ext>
            </a:extLst>
          </p:cNvPr>
          <p:cNvCxnSpPr>
            <a:stCxn xmlns:a="http://schemas.openxmlformats.org/drawingml/2006/main" id="26" idx="3"/>
            <a:endCxn xmlns:a="http://schemas.openxmlformats.org/drawingml/2006/main" id="28" idx="1"/>
          </p:cNvCxnSpPr>
          <p:nvPr/>
        </p:nvCxnSpPr>
        <p:spPr>
          <a:xfrm xmlns:a="http://schemas.openxmlformats.org/drawingml/2006/main">
            <a:off x="5943600" y="3795713"/>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7" name="">
            <a:extLst xmlns:a="http://schemas.openxmlformats.org/drawingml/2006/main">
              <a:ext uri="{FF2B5EF4-FFF2-40B4-BE49-F238E27FC236}">
                <a16:creationId xmlns:a16="http://schemas.microsoft.com/office/drawing/2014/main" id="{6BFB6617-D5DD-494B-A85D-E0461F8DBF85}"/>
              </a:ext>
            </a:extLst>
          </p:cNvPr>
          <p:cNvCxnSpPr>
            <a:stCxn xmlns:a="http://schemas.openxmlformats.org/drawingml/2006/main" id="24" idx="3"/>
            <a:endCxn xmlns:a="http://schemas.openxmlformats.org/drawingml/2006/main" id="26" idx="1"/>
          </p:cNvCxnSpPr>
          <p:nvPr/>
        </p:nvCxnSpPr>
        <p:spPr>
          <a:xfrm xmlns:a="http://schemas.openxmlformats.org/drawingml/2006/main">
            <a:off x="4086225" y="3795713"/>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5" name="">
            <a:extLst xmlns:a="http://schemas.openxmlformats.org/drawingml/2006/main">
              <a:ext uri="{FF2B5EF4-FFF2-40B4-BE49-F238E27FC236}">
                <a16:creationId xmlns:a16="http://schemas.microsoft.com/office/drawing/2014/main" id="{77A080B9-9283-4010-A6FE-56950CC85295}"/>
              </a:ext>
            </a:extLst>
          </p:cNvPr>
          <p:cNvCxnSpPr>
            <a:stCxn xmlns:a="http://schemas.openxmlformats.org/drawingml/2006/main" id="23" idx="3"/>
            <a:endCxn xmlns:a="http://schemas.openxmlformats.org/drawingml/2006/main" id="24" idx="1"/>
          </p:cNvCxnSpPr>
          <p:nvPr/>
        </p:nvCxnSpPr>
        <p:spPr>
          <a:xfrm xmlns:a="http://schemas.openxmlformats.org/drawingml/2006/main">
            <a:off x="2228850" y="3795713"/>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2" name="">
            <a:extLst xmlns:a="http://schemas.openxmlformats.org/drawingml/2006/main">
              <a:ext uri="{FF2B5EF4-FFF2-40B4-BE49-F238E27FC236}">
                <a16:creationId xmlns:a16="http://schemas.microsoft.com/office/drawing/2014/main" id="{5E1DA04B-AC72-43A1-BEC9-5DEC5A435D2F}"/>
              </a:ext>
            </a:extLst>
          </p:cNvPr>
          <p:cNvCxnSpPr>
            <a:stCxn xmlns:a="http://schemas.openxmlformats.org/drawingml/2006/main" id="19" idx="3"/>
            <a:endCxn xmlns:a="http://schemas.openxmlformats.org/drawingml/2006/main" id="21" idx="1"/>
          </p:cNvCxnSpPr>
          <p:nvPr/>
        </p:nvCxnSpPr>
        <p:spPr>
          <a:xfrm xmlns:a="http://schemas.openxmlformats.org/drawingml/2006/main">
            <a:off x="9658350" y="273843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0" name="">
            <a:extLst xmlns:a="http://schemas.openxmlformats.org/drawingml/2006/main">
              <a:ext uri="{FF2B5EF4-FFF2-40B4-BE49-F238E27FC236}">
                <a16:creationId xmlns:a16="http://schemas.microsoft.com/office/drawing/2014/main" id="{B8BA1734-53F0-4963-A019-CBC7DA105414}"/>
              </a:ext>
            </a:extLst>
          </p:cNvPr>
          <p:cNvCxnSpPr>
            <a:stCxn xmlns:a="http://schemas.openxmlformats.org/drawingml/2006/main" id="17" idx="3"/>
            <a:endCxn xmlns:a="http://schemas.openxmlformats.org/drawingml/2006/main" id="19" idx="1"/>
          </p:cNvCxnSpPr>
          <p:nvPr/>
        </p:nvCxnSpPr>
        <p:spPr>
          <a:xfrm xmlns:a="http://schemas.openxmlformats.org/drawingml/2006/main">
            <a:off x="7800975" y="273843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8" name="">
            <a:extLst xmlns:a="http://schemas.openxmlformats.org/drawingml/2006/main">
              <a:ext uri="{FF2B5EF4-FFF2-40B4-BE49-F238E27FC236}">
                <a16:creationId xmlns:a16="http://schemas.microsoft.com/office/drawing/2014/main" id="{2ECF8C12-DBC3-4EC9-9A17-45C5F4925392}"/>
              </a:ext>
            </a:extLst>
          </p:cNvPr>
          <p:cNvCxnSpPr>
            <a:stCxn xmlns:a="http://schemas.openxmlformats.org/drawingml/2006/main" id="15" idx="3"/>
            <a:endCxn xmlns:a="http://schemas.openxmlformats.org/drawingml/2006/main" id="17" idx="1"/>
          </p:cNvCxnSpPr>
          <p:nvPr/>
        </p:nvCxnSpPr>
        <p:spPr>
          <a:xfrm xmlns:a="http://schemas.openxmlformats.org/drawingml/2006/main">
            <a:off x="5943600" y="273843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6" name="">
            <a:extLst xmlns:a="http://schemas.openxmlformats.org/drawingml/2006/main">
              <a:ext uri="{FF2B5EF4-FFF2-40B4-BE49-F238E27FC236}">
                <a16:creationId xmlns:a16="http://schemas.microsoft.com/office/drawing/2014/main" id="{22E60DC9-3BE1-4412-B331-5FE7D968EEDB}"/>
              </a:ext>
            </a:extLst>
          </p:cNvPr>
          <p:cNvCxnSpPr>
            <a:stCxn xmlns:a="http://schemas.openxmlformats.org/drawingml/2006/main" id="13" idx="3"/>
            <a:endCxn xmlns:a="http://schemas.openxmlformats.org/drawingml/2006/main" id="15" idx="1"/>
          </p:cNvCxnSpPr>
          <p:nvPr/>
        </p:nvCxnSpPr>
        <p:spPr>
          <a:xfrm xmlns:a="http://schemas.openxmlformats.org/drawingml/2006/main">
            <a:off x="4086225" y="273843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E7C6411C-500B-4E5E-ACB3-F36D7D02B67D}"/>
              </a:ext>
            </a:extLst>
          </p:cNvPr>
          <p:cNvCxnSpPr>
            <a:stCxn xmlns:a="http://schemas.openxmlformats.org/drawingml/2006/main" id="12" idx="3"/>
            <a:endCxn xmlns:a="http://schemas.openxmlformats.org/drawingml/2006/main" id="13" idx="1"/>
          </p:cNvCxnSpPr>
          <p:nvPr/>
        </p:nvCxnSpPr>
        <p:spPr>
          <a:xfrm xmlns:a="http://schemas.openxmlformats.org/drawingml/2006/main">
            <a:off x="2228850" y="2738438"/>
            <a:ext cx="20002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0" name="">
            <a:extLst xmlns:a="http://schemas.openxmlformats.org/drawingml/2006/main">
              <a:ext uri="{FF2B5EF4-FFF2-40B4-BE49-F238E27FC236}">
                <a16:creationId xmlns:a16="http://schemas.microsoft.com/office/drawing/2014/main" id="{DD64E2EB-3587-4DFB-8EC5-53313CF4FE5E}"/>
              </a:ext>
            </a:extLst>
          </p:cNvPr>
          <p:cNvPicPr>
            <a:picLocks xmlns:a="http://schemas.openxmlformats.org/drawingml/2006/main" noChangeAspect="1"/>
          </p:cNvPicPr>
          <p:nvPr/>
        </p:nvPicPr>
        <p:blipFill>
          <a:blip xmlns:r="http://schemas.openxmlformats.org/officeDocument/2006/relationships" xmlns:a="http://schemas.openxmlformats.org/drawingml/2006/main" r:embed="R47f20d9c4c7d4c8f"/>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617827D-E98A-4FAF-9056-B111D24876DF}"/>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1128AE23-579C-4E7C-9F9B-7898925BAED0}"/>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The customer route contains 17 processes</a:t>
            </a:r>
          </a:p>
        </p:txBody>
      </p:sp>
      <p:sp>
        <p:nvSpPr>
          <p:cNvPr id="4" name="">
            <a:extLst xmlns:a="http://schemas.openxmlformats.org/drawingml/2006/main">
              <a:ext uri="{FF2B5EF4-FFF2-40B4-BE49-F238E27FC236}">
                <a16:creationId xmlns:a16="http://schemas.microsoft.com/office/drawing/2014/main" id="{7CE2DE94-E9F0-444B-AE46-A64976919DC1}"/>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FF6253EA-EA45-4FFC-85C8-9329694DC002}"/>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610A45D-A008-4142-8B5F-4EC039DF9691}"/>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6515F4E7-0FFA-4AB7-8268-F5CBA56AC97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04</a:t>
            </a:r>
          </a:p>
        </p:txBody>
      </p:sp>
      <p:sp>
        <p:nvSpPr>
          <p:cNvPr id="11" name="graphic-text-20">
            <a:extLst xmlns:a="http://schemas.openxmlformats.org/drawingml/2006/main">
              <a:ext uri="{FF2B5EF4-FFF2-40B4-BE49-F238E27FC236}">
                <a16:creationId xmlns:a16="http://schemas.microsoft.com/office/drawing/2014/main" id="{DBF7FD25-7AAD-4263-BC83-A883C43ADF7F}"/>
              </a:ext>
            </a:extLst>
          </p:cNvPr>
          <p:cNvSpPr>
            <a:spLocks xmlns:a="http://schemas.openxmlformats.org/drawingml/2006/main" noGrp="1"/>
          </p:cNvSpPr>
          <p:nvPr/>
        </p:nvSpPr>
        <p:spPr>
          <a:xfrm xmlns:a="http://schemas.openxmlformats.org/drawingml/2006/main">
            <a:off x="571500" y="1866900"/>
            <a:ext cx="24765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75" b="1">
                <a:solidFill>
                  <a:srgbClr val="626A73"/>
                </a:solidFill>
                <a:latin typeface="Arial"/>
                <a:ea typeface="Arial"/>
                <a:cs typeface="Arial"/>
              </a:defRPr>
            </a:defPPr>
          </a:lstStyle>
          <a:p xmlns:a="http://schemas.openxmlformats.org/drawingml/2006/main">
            <a:pPr algn="l">
              <a:buNone/>
              <a:defRPr sz="1575" b="1">
                <a:solidFill>
                  <a:srgbClr val="626A73"/>
                </a:solidFill>
                <a:latin typeface="Arial"/>
                <a:ea typeface="Arial"/>
                <a:cs typeface="Arial"/>
              </a:defRPr>
            </a:pPr>
            <a:r>
              <a:rPr sz="1575" b="1">
                <a:solidFill>
                  <a:srgbClr val="626A73"/>
                </a:solidFill>
                <a:latin typeface="Arial"/>
                <a:ea typeface="Arial"/>
                <a:cs typeface="Arial"/>
              </a:rPr>
              <a:t>Incoming store</a:t>
            </a:r>
          </a:p>
        </p:txBody>
      </p:sp>
      <p:sp>
        <p:nvSpPr>
          <p:cNvPr id="12" name="flow-node-21">
            <a:extLst xmlns:a="http://schemas.openxmlformats.org/drawingml/2006/main">
              <a:ext uri="{FF2B5EF4-FFF2-40B4-BE49-F238E27FC236}">
                <a16:creationId xmlns:a16="http://schemas.microsoft.com/office/drawing/2014/main" id="{8B197BB8-B166-4B75-934A-0ADB9FC7849F}"/>
              </a:ext>
            </a:extLst>
          </p:cNvPr>
          <p:cNvSpPr>
            <a:spLocks xmlns:a="http://schemas.openxmlformats.org/drawingml/2006/main" noGrp="1"/>
          </p:cNvSpPr>
          <p:nvPr/>
        </p:nvSpPr>
        <p:spPr>
          <a:xfrm xmlns:a="http://schemas.openxmlformats.org/drawingml/2006/main">
            <a:off x="571500"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01</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Root Mill</a:t>
            </a:r>
          </a:p>
        </p:txBody>
      </p:sp>
      <p:sp>
        <p:nvSpPr>
          <p:cNvPr id="13" name="flow-node-22">
            <a:extLst xmlns:a="http://schemas.openxmlformats.org/drawingml/2006/main">
              <a:ext uri="{FF2B5EF4-FFF2-40B4-BE49-F238E27FC236}">
                <a16:creationId xmlns:a16="http://schemas.microsoft.com/office/drawing/2014/main" id="{B484EBA4-8C2D-4A34-AE7A-AEE35CDDCD35}"/>
              </a:ext>
            </a:extLst>
          </p:cNvPr>
          <p:cNvSpPr>
            <a:spLocks xmlns:a="http://schemas.openxmlformats.org/drawingml/2006/main" noGrp="1"/>
          </p:cNvSpPr>
          <p:nvPr/>
        </p:nvSpPr>
        <p:spPr>
          <a:xfrm xmlns:a="http://schemas.openxmlformats.org/drawingml/2006/main">
            <a:off x="2428875"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02</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Airfoil Mill</a:t>
            </a:r>
          </a:p>
        </p:txBody>
      </p:sp>
      <p:sp>
        <p:nvSpPr>
          <p:cNvPr id="15" name="flow-node-23">
            <a:extLst xmlns:a="http://schemas.openxmlformats.org/drawingml/2006/main">
              <a:ext uri="{FF2B5EF4-FFF2-40B4-BE49-F238E27FC236}">
                <a16:creationId xmlns:a16="http://schemas.microsoft.com/office/drawing/2014/main" id="{31D766A3-6D36-4843-AB1D-B03DC31335D3}"/>
              </a:ext>
            </a:extLst>
          </p:cNvPr>
          <p:cNvSpPr>
            <a:spLocks xmlns:a="http://schemas.openxmlformats.org/drawingml/2006/main" noGrp="1"/>
          </p:cNvSpPr>
          <p:nvPr/>
        </p:nvSpPr>
        <p:spPr>
          <a:xfrm xmlns:a="http://schemas.openxmlformats.org/drawingml/2006/main">
            <a:off x="4286250"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03</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FPI</a:t>
            </a:r>
          </a:p>
        </p:txBody>
      </p:sp>
      <p:sp>
        <p:nvSpPr>
          <p:cNvPr id="17" name="flow-node-24">
            <a:extLst xmlns:a="http://schemas.openxmlformats.org/drawingml/2006/main">
              <a:ext uri="{FF2B5EF4-FFF2-40B4-BE49-F238E27FC236}">
                <a16:creationId xmlns:a16="http://schemas.microsoft.com/office/drawing/2014/main" id="{FCA7B98C-C758-459C-ABEA-882EDE03A1D6}"/>
              </a:ext>
            </a:extLst>
          </p:cNvPr>
          <p:cNvSpPr>
            <a:spLocks xmlns:a="http://schemas.openxmlformats.org/drawingml/2006/main" noGrp="1"/>
          </p:cNvSpPr>
          <p:nvPr/>
        </p:nvSpPr>
        <p:spPr>
          <a:xfrm xmlns:a="http://schemas.openxmlformats.org/drawingml/2006/main">
            <a:off x="6143625"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04</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Polishing</a:t>
            </a:r>
          </a:p>
        </p:txBody>
      </p:sp>
      <p:sp>
        <p:nvSpPr>
          <p:cNvPr id="19" name="flow-node-25">
            <a:extLst xmlns:a="http://schemas.openxmlformats.org/drawingml/2006/main">
              <a:ext uri="{FF2B5EF4-FFF2-40B4-BE49-F238E27FC236}">
                <a16:creationId xmlns:a16="http://schemas.microsoft.com/office/drawing/2014/main" id="{7AFCA5C6-7443-408D-89F4-A122D537B2E5}"/>
              </a:ext>
            </a:extLst>
          </p:cNvPr>
          <p:cNvSpPr>
            <a:spLocks xmlns:a="http://schemas.openxmlformats.org/drawingml/2006/main" noGrp="1"/>
          </p:cNvSpPr>
          <p:nvPr/>
        </p:nvSpPr>
        <p:spPr>
          <a:xfrm xmlns:a="http://schemas.openxmlformats.org/drawingml/2006/main">
            <a:off x="8001000"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05</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Vibro</a:t>
            </a:r>
          </a:p>
        </p:txBody>
      </p:sp>
      <p:sp>
        <p:nvSpPr>
          <p:cNvPr id="21" name="flow-node-26">
            <a:extLst xmlns:a="http://schemas.openxmlformats.org/drawingml/2006/main">
              <a:ext uri="{FF2B5EF4-FFF2-40B4-BE49-F238E27FC236}">
                <a16:creationId xmlns:a16="http://schemas.microsoft.com/office/drawing/2014/main" id="{EED6FC5D-AFBF-4220-8FA8-84DC49F3E99A}"/>
              </a:ext>
            </a:extLst>
          </p:cNvPr>
          <p:cNvSpPr>
            <a:spLocks xmlns:a="http://schemas.openxmlformats.org/drawingml/2006/main" noGrp="1"/>
          </p:cNvSpPr>
          <p:nvPr/>
        </p:nvSpPr>
        <p:spPr>
          <a:xfrm xmlns:a="http://schemas.openxmlformats.org/drawingml/2006/main">
            <a:off x="9858375" y="233362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06</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Wash</a:t>
            </a:r>
          </a:p>
        </p:txBody>
      </p:sp>
      <p:sp>
        <p:nvSpPr>
          <p:cNvPr id="23" name="flow-node-27">
            <a:extLst xmlns:a="http://schemas.openxmlformats.org/drawingml/2006/main">
              <a:ext uri="{FF2B5EF4-FFF2-40B4-BE49-F238E27FC236}">
                <a16:creationId xmlns:a16="http://schemas.microsoft.com/office/drawing/2014/main" id="{D5EFDE1F-252A-4661-A732-864BCBCB8643}"/>
              </a:ext>
            </a:extLst>
          </p:cNvPr>
          <p:cNvSpPr>
            <a:spLocks xmlns:a="http://schemas.openxmlformats.org/drawingml/2006/main" noGrp="1"/>
          </p:cNvSpPr>
          <p:nvPr/>
        </p:nvSpPr>
        <p:spPr>
          <a:xfrm xmlns:a="http://schemas.openxmlformats.org/drawingml/2006/main">
            <a:off x="571500"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07</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Detail Inspection</a:t>
            </a:r>
          </a:p>
        </p:txBody>
      </p:sp>
      <p:sp>
        <p:nvSpPr>
          <p:cNvPr id="24" name="flow-node-28">
            <a:extLst xmlns:a="http://schemas.openxmlformats.org/drawingml/2006/main">
              <a:ext uri="{FF2B5EF4-FFF2-40B4-BE49-F238E27FC236}">
                <a16:creationId xmlns:a16="http://schemas.microsoft.com/office/drawing/2014/main" id="{1F4F1929-065B-40D3-8319-A6383AA0B4E9}"/>
              </a:ext>
            </a:extLst>
          </p:cNvPr>
          <p:cNvSpPr>
            <a:spLocks xmlns:a="http://schemas.openxmlformats.org/drawingml/2006/main" noGrp="1"/>
          </p:cNvSpPr>
          <p:nvPr/>
        </p:nvSpPr>
        <p:spPr>
          <a:xfrm xmlns:a="http://schemas.openxmlformats.org/drawingml/2006/main">
            <a:off x="2428875"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08</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Shot Peen</a:t>
            </a:r>
          </a:p>
        </p:txBody>
      </p:sp>
      <p:sp>
        <p:nvSpPr>
          <p:cNvPr id="26" name="flow-node-29">
            <a:extLst xmlns:a="http://schemas.openxmlformats.org/drawingml/2006/main">
              <a:ext uri="{FF2B5EF4-FFF2-40B4-BE49-F238E27FC236}">
                <a16:creationId xmlns:a16="http://schemas.microsoft.com/office/drawing/2014/main" id="{8CC3658B-BE9E-4E3F-968B-749D9D380401}"/>
              </a:ext>
            </a:extLst>
          </p:cNvPr>
          <p:cNvSpPr>
            <a:spLocks xmlns:a="http://schemas.openxmlformats.org/drawingml/2006/main" noGrp="1"/>
          </p:cNvSpPr>
          <p:nvPr/>
        </p:nvSpPr>
        <p:spPr>
          <a:xfrm xmlns:a="http://schemas.openxmlformats.org/drawingml/2006/main">
            <a:off x="4286250"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09</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Tip Mill</a:t>
            </a:r>
          </a:p>
        </p:txBody>
      </p:sp>
      <p:sp>
        <p:nvSpPr>
          <p:cNvPr id="28" name="flow-node-30">
            <a:extLst xmlns:a="http://schemas.openxmlformats.org/drawingml/2006/main">
              <a:ext uri="{FF2B5EF4-FFF2-40B4-BE49-F238E27FC236}">
                <a16:creationId xmlns:a16="http://schemas.microsoft.com/office/drawing/2014/main" id="{DDC58B98-42B5-4B7E-809B-0F3C6A5A4691}"/>
              </a:ext>
            </a:extLst>
          </p:cNvPr>
          <p:cNvSpPr>
            <a:spLocks xmlns:a="http://schemas.openxmlformats.org/drawingml/2006/main" noGrp="1"/>
          </p:cNvSpPr>
          <p:nvPr/>
        </p:nvSpPr>
        <p:spPr>
          <a:xfrm xmlns:a="http://schemas.openxmlformats.org/drawingml/2006/main">
            <a:off x="6143625"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10</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Blend Tip</a:t>
            </a:r>
          </a:p>
        </p:txBody>
      </p:sp>
      <p:sp>
        <p:nvSpPr>
          <p:cNvPr id="30" name="flow-node-31">
            <a:extLst xmlns:a="http://schemas.openxmlformats.org/drawingml/2006/main">
              <a:ext uri="{FF2B5EF4-FFF2-40B4-BE49-F238E27FC236}">
                <a16:creationId xmlns:a16="http://schemas.microsoft.com/office/drawing/2014/main" id="{EB545747-B7DB-4277-A277-AB69B66DCA84}"/>
              </a:ext>
            </a:extLst>
          </p:cNvPr>
          <p:cNvSpPr>
            <a:spLocks xmlns:a="http://schemas.openxmlformats.org/drawingml/2006/main" noGrp="1"/>
          </p:cNvSpPr>
          <p:nvPr/>
        </p:nvSpPr>
        <p:spPr>
          <a:xfrm xmlns:a="http://schemas.openxmlformats.org/drawingml/2006/main">
            <a:off x="8001000"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11</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FPI Tip</a:t>
            </a:r>
          </a:p>
        </p:txBody>
      </p:sp>
      <p:sp>
        <p:nvSpPr>
          <p:cNvPr id="32" name="flow-node-32">
            <a:extLst xmlns:a="http://schemas.openxmlformats.org/drawingml/2006/main">
              <a:ext uri="{FF2B5EF4-FFF2-40B4-BE49-F238E27FC236}">
                <a16:creationId xmlns:a16="http://schemas.microsoft.com/office/drawing/2014/main" id="{DF1A7BD6-EC1D-444F-BE45-82A6A239C34F}"/>
              </a:ext>
            </a:extLst>
          </p:cNvPr>
          <p:cNvSpPr>
            <a:spLocks xmlns:a="http://schemas.openxmlformats.org/drawingml/2006/main" noGrp="1"/>
          </p:cNvSpPr>
          <p:nvPr/>
        </p:nvSpPr>
        <p:spPr>
          <a:xfrm xmlns:a="http://schemas.openxmlformats.org/drawingml/2006/main">
            <a:off x="9858375" y="3390900"/>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12</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CMM Root</a:t>
            </a:r>
          </a:p>
        </p:txBody>
      </p:sp>
      <p:sp>
        <p:nvSpPr>
          <p:cNvPr id="34" name="flow-node-33">
            <a:extLst xmlns:a="http://schemas.openxmlformats.org/drawingml/2006/main">
              <a:ext uri="{FF2B5EF4-FFF2-40B4-BE49-F238E27FC236}">
                <a16:creationId xmlns:a16="http://schemas.microsoft.com/office/drawing/2014/main" id="{C892EEB9-AB30-4BF6-8DB0-35B0A5E586F4}"/>
              </a:ext>
            </a:extLst>
          </p:cNvPr>
          <p:cNvSpPr>
            <a:spLocks xmlns:a="http://schemas.openxmlformats.org/drawingml/2006/main" noGrp="1"/>
          </p:cNvSpPr>
          <p:nvPr/>
        </p:nvSpPr>
        <p:spPr>
          <a:xfrm xmlns:a="http://schemas.openxmlformats.org/drawingml/2006/main">
            <a:off x="571500" y="444817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13</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GOM</a:t>
            </a:r>
          </a:p>
        </p:txBody>
      </p:sp>
      <p:sp>
        <p:nvSpPr>
          <p:cNvPr id="35" name="flow-node-34">
            <a:extLst xmlns:a="http://schemas.openxmlformats.org/drawingml/2006/main">
              <a:ext uri="{FF2B5EF4-FFF2-40B4-BE49-F238E27FC236}">
                <a16:creationId xmlns:a16="http://schemas.microsoft.com/office/drawing/2014/main" id="{EB681812-A12E-4B88-9396-3A44E611DBA8}"/>
              </a:ext>
            </a:extLst>
          </p:cNvPr>
          <p:cNvSpPr>
            <a:spLocks xmlns:a="http://schemas.openxmlformats.org/drawingml/2006/main" noGrp="1"/>
          </p:cNvSpPr>
          <p:nvPr/>
        </p:nvSpPr>
        <p:spPr>
          <a:xfrm xmlns:a="http://schemas.openxmlformats.org/drawingml/2006/main">
            <a:off x="2428875" y="4448175"/>
            <a:ext cx="1657350" cy="80962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242629"/>
                </a:solidFill>
                <a:latin typeface="Arial"/>
                <a:ea typeface="Arial"/>
                <a:cs typeface="Arial"/>
              </a:defRPr>
            </a:defPPr>
          </a:lstStyle>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14</a:t>
            </a:r>
          </a:p>
          <a:p xmlns:a="http://schemas.openxmlformats.org/drawingml/2006/main">
            <a:pPr algn="ctr">
              <a:buNone/>
              <a:defRPr sz="1350" b="1">
                <a:solidFill>
                  <a:srgbClr val="242629"/>
                </a:solidFill>
                <a:latin typeface="Arial"/>
                <a:ea typeface="Arial"/>
                <a:cs typeface="Arial"/>
              </a:defRPr>
            </a:pPr>
            <a:r>
              <a:rPr sz="1350" b="1">
                <a:solidFill>
                  <a:srgbClr val="242629"/>
                </a:solidFill>
                <a:latin typeface="Arial"/>
                <a:ea typeface="Arial"/>
                <a:cs typeface="Arial"/>
              </a:rPr>
              <a:t>Wash</a:t>
            </a:r>
          </a:p>
        </p:txBody>
      </p:sp>
      <p:sp>
        <p:nvSpPr>
          <p:cNvPr id="37" name="flow-node-35">
            <a:extLst xmlns:a="http://schemas.openxmlformats.org/drawingml/2006/main">
              <a:ext uri="{FF2B5EF4-FFF2-40B4-BE49-F238E27FC236}">
                <a16:creationId xmlns:a16="http://schemas.microsoft.com/office/drawing/2014/main" id="{CBD65A8C-C3E9-4B42-9295-A674B5A0946D}"/>
              </a:ext>
            </a:extLst>
          </p:cNvPr>
          <p:cNvSpPr>
            <a:spLocks xmlns:a="http://schemas.openxmlformats.org/drawingml/2006/main" noGrp="1"/>
          </p:cNvSpPr>
          <p:nvPr/>
        </p:nvSpPr>
        <p:spPr>
          <a:xfrm xmlns:a="http://schemas.openxmlformats.org/drawingml/2006/main">
            <a:off x="4286250" y="4448175"/>
            <a:ext cx="1657350" cy="809625"/>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FFFFFF"/>
                </a:solidFill>
                <a:latin typeface="Arial"/>
                <a:ea typeface="Arial"/>
                <a:cs typeface="Arial"/>
              </a:defRPr>
            </a:defPPr>
          </a:lstStyle>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15</a:t>
            </a:r>
          </a:p>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Final Inspection</a:t>
            </a:r>
          </a:p>
        </p:txBody>
      </p:sp>
      <p:sp>
        <p:nvSpPr>
          <p:cNvPr id="39" name="flow-node-36">
            <a:extLst xmlns:a="http://schemas.openxmlformats.org/drawingml/2006/main">
              <a:ext uri="{FF2B5EF4-FFF2-40B4-BE49-F238E27FC236}">
                <a16:creationId xmlns:a16="http://schemas.microsoft.com/office/drawing/2014/main" id="{E776DF3F-75FA-46BB-B11F-C4287AF97B1D}"/>
              </a:ext>
            </a:extLst>
          </p:cNvPr>
          <p:cNvSpPr>
            <a:spLocks xmlns:a="http://schemas.openxmlformats.org/drawingml/2006/main" noGrp="1"/>
          </p:cNvSpPr>
          <p:nvPr/>
        </p:nvSpPr>
        <p:spPr>
          <a:xfrm xmlns:a="http://schemas.openxmlformats.org/drawingml/2006/main">
            <a:off x="6143625" y="4448175"/>
            <a:ext cx="1657350" cy="80962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FFFFFF"/>
                </a:solidFill>
                <a:latin typeface="Arial"/>
                <a:ea typeface="Arial"/>
                <a:cs typeface="Arial"/>
              </a:defRPr>
            </a:defPPr>
          </a:lstStyle>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16</a:t>
            </a:r>
          </a:p>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Over Inspection</a:t>
            </a:r>
          </a:p>
        </p:txBody>
      </p:sp>
      <p:sp>
        <p:nvSpPr>
          <p:cNvPr id="41" name="flow-node-37">
            <a:extLst xmlns:a="http://schemas.openxmlformats.org/drawingml/2006/main">
              <a:ext uri="{FF2B5EF4-FFF2-40B4-BE49-F238E27FC236}">
                <a16:creationId xmlns:a16="http://schemas.microsoft.com/office/drawing/2014/main" id="{68A58640-A285-4EFE-B10B-3B90C4D1394C}"/>
              </a:ext>
            </a:extLst>
          </p:cNvPr>
          <p:cNvSpPr>
            <a:spLocks xmlns:a="http://schemas.openxmlformats.org/drawingml/2006/main" noGrp="1"/>
          </p:cNvSpPr>
          <p:nvPr/>
        </p:nvSpPr>
        <p:spPr>
          <a:xfrm xmlns:a="http://schemas.openxmlformats.org/drawingml/2006/main">
            <a:off x="8001000" y="4448175"/>
            <a:ext cx="1657350" cy="80962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FFFFFF"/>
                </a:solidFill>
                <a:latin typeface="Arial"/>
                <a:ea typeface="Arial"/>
                <a:cs typeface="Arial"/>
              </a:defRPr>
            </a:defPPr>
          </a:lstStyle>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17</a:t>
            </a:r>
          </a:p>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Packing</a:t>
            </a:r>
          </a:p>
        </p:txBody>
      </p:sp>
      <p:sp>
        <p:nvSpPr>
          <p:cNvPr id="43" name="flow-node-38">
            <a:extLst xmlns:a="http://schemas.openxmlformats.org/drawingml/2006/main">
              <a:ext uri="{FF2B5EF4-FFF2-40B4-BE49-F238E27FC236}">
                <a16:creationId xmlns:a16="http://schemas.microsoft.com/office/drawing/2014/main" id="{5CE7990C-DDA9-4FD2-8D1B-164D02BDFC14}"/>
              </a:ext>
            </a:extLst>
          </p:cNvPr>
          <p:cNvSpPr>
            <a:spLocks xmlns:a="http://schemas.openxmlformats.org/drawingml/2006/main" noGrp="1"/>
          </p:cNvSpPr>
          <p:nvPr/>
        </p:nvSpPr>
        <p:spPr>
          <a:xfrm xmlns:a="http://schemas.openxmlformats.org/drawingml/2006/main">
            <a:off x="9858375" y="4448175"/>
            <a:ext cx="1657350" cy="80962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350" b="1">
                <a:solidFill>
                  <a:srgbClr val="FFFFFF"/>
                </a:solidFill>
                <a:latin typeface="Arial"/>
                <a:ea typeface="Arial"/>
                <a:cs typeface="Arial"/>
              </a:defRPr>
            </a:defPPr>
          </a:lstStyle>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FG ASRS</a:t>
            </a:r>
          </a:p>
          <a:p xmlns:a="http://schemas.openxmlformats.org/drawingml/2006/main">
            <a:pPr algn="ctr">
              <a:buNone/>
              <a:defRPr sz="1350" b="1">
                <a:solidFill>
                  <a:srgbClr val="FFFFFF"/>
                </a:solidFill>
                <a:latin typeface="Arial"/>
                <a:ea typeface="Arial"/>
                <a:cs typeface="Arial"/>
              </a:defRPr>
            </a:pPr>
            <a:r>
              <a:rPr sz="1350" b="1">
                <a:solidFill>
                  <a:srgbClr val="FFFFFF"/>
                </a:solidFill>
                <a:latin typeface="Arial"/>
                <a:ea typeface="Arial"/>
                <a:cs typeface="Arial"/>
              </a:rPr>
              <a:t>Outgoing</a:t>
            </a:r>
          </a:p>
        </p:txBody>
      </p:sp>
      <p:sp>
        <p:nvSpPr>
          <p:cNvPr id="45" name="graphic-text-39">
            <a:extLst xmlns:a="http://schemas.openxmlformats.org/drawingml/2006/main">
              <a:ext uri="{FF2B5EF4-FFF2-40B4-BE49-F238E27FC236}">
                <a16:creationId xmlns:a16="http://schemas.microsoft.com/office/drawing/2014/main" id="{DA09EF0E-7402-4283-8762-99888DF57947}"/>
              </a:ext>
            </a:extLst>
          </p:cNvPr>
          <p:cNvSpPr>
            <a:spLocks xmlns:a="http://schemas.openxmlformats.org/drawingml/2006/main" noGrp="1"/>
          </p:cNvSpPr>
          <p:nvPr/>
        </p:nvSpPr>
        <p:spPr>
          <a:xfrm xmlns:a="http://schemas.openxmlformats.org/drawingml/2006/main">
            <a:off x="10382250" y="1943100"/>
            <a:ext cx="1047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350" b="0">
                <a:solidFill>
                  <a:srgbClr val="626A73"/>
                </a:solidFill>
                <a:latin typeface="Arial"/>
                <a:ea typeface="Arial"/>
                <a:cs typeface="Arial"/>
              </a:defRPr>
            </a:defPPr>
          </a:lstStyle>
          <a:p xmlns:a="http://schemas.openxmlformats.org/drawingml/2006/main">
            <a:pPr algn="r">
              <a:buNone/>
              <a:defRPr sz="1350" b="0">
                <a:solidFill>
                  <a:srgbClr val="626A73"/>
                </a:solidFill>
                <a:latin typeface="Arial"/>
                <a:ea typeface="Arial"/>
                <a:cs typeface="Arial"/>
              </a:defRPr>
            </a:pPr>
            <a:r>
              <a:rPr sz="1350" b="0">
                <a:solidFill>
                  <a:srgbClr val="626A73"/>
                </a:solidFill>
                <a:latin typeface="Arial"/>
                <a:ea typeface="Arial"/>
                <a:cs typeface="Arial"/>
              </a:rPr>
              <a:t>01–06</a:t>
            </a:r>
          </a:p>
        </p:txBody>
      </p:sp>
      <p:sp>
        <p:nvSpPr>
          <p:cNvPr id="46" name="graphic-text-40">
            <a:extLst xmlns:a="http://schemas.openxmlformats.org/drawingml/2006/main">
              <a:ext uri="{FF2B5EF4-FFF2-40B4-BE49-F238E27FC236}">
                <a16:creationId xmlns:a16="http://schemas.microsoft.com/office/drawing/2014/main" id="{0D06CE00-07A4-4E57-9857-1DE8F1AF4229}"/>
              </a:ext>
            </a:extLst>
          </p:cNvPr>
          <p:cNvSpPr>
            <a:spLocks xmlns:a="http://schemas.openxmlformats.org/drawingml/2006/main" noGrp="1"/>
          </p:cNvSpPr>
          <p:nvPr/>
        </p:nvSpPr>
        <p:spPr>
          <a:xfrm xmlns:a="http://schemas.openxmlformats.org/drawingml/2006/main">
            <a:off x="571500" y="545782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75" b="0">
                <a:solidFill>
                  <a:srgbClr val="626A73"/>
                </a:solidFill>
                <a:latin typeface="Arial"/>
                <a:ea typeface="Arial"/>
                <a:cs typeface="Arial"/>
              </a:defRPr>
            </a:defPPr>
          </a:lstStyle>
          <a:p xmlns:a="http://schemas.openxmlformats.org/drawingml/2006/main">
            <a:pPr algn="l">
              <a:buNone/>
              <a:defRPr sz="1575" b="0">
                <a:solidFill>
                  <a:srgbClr val="626A73"/>
                </a:solidFill>
                <a:latin typeface="Arial"/>
                <a:ea typeface="Arial"/>
                <a:cs typeface="Arial"/>
              </a:defRPr>
            </a:pPr>
            <a:r>
              <a:rPr sz="1575" b="0">
                <a:solidFill>
                  <a:srgbClr val="626A73"/>
                </a:solidFill>
                <a:latin typeface="Arial"/>
                <a:ea typeface="Arial"/>
                <a:cs typeface="Arial"/>
              </a:rPr>
              <a:t>Continue 06 to 07, then 12 to 13</a:t>
            </a:r>
          </a:p>
        </p:txBody>
      </p:sp>
      <p:sp>
        <p:nvSpPr>
          <p:cNvPr id="47" name="graphic-text-41">
            <a:extLst xmlns:a="http://schemas.openxmlformats.org/drawingml/2006/main">
              <a:ext uri="{FF2B5EF4-FFF2-40B4-BE49-F238E27FC236}">
                <a16:creationId xmlns:a16="http://schemas.microsoft.com/office/drawing/2014/main" id="{F9F4E724-1D65-4019-BDEB-DC800BE7EC2B}"/>
              </a:ext>
            </a:extLst>
          </p:cNvPr>
          <p:cNvSpPr>
            <a:spLocks xmlns:a="http://schemas.openxmlformats.org/drawingml/2006/main" noGrp="1"/>
          </p:cNvSpPr>
          <p:nvPr/>
        </p:nvSpPr>
        <p:spPr>
          <a:xfrm xmlns:a="http://schemas.openxmlformats.org/drawingml/2006/main">
            <a:off x="571500" y="5838825"/>
            <a:ext cx="110490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1">
                <a:solidFill>
                  <a:srgbClr val="C51E2C"/>
                </a:solidFill>
                <a:latin typeface="Arial"/>
                <a:ea typeface="Arial"/>
                <a:cs typeface="Arial"/>
              </a:defRPr>
            </a:defPPr>
          </a:lstStyle>
          <a:p xmlns:a="http://schemas.openxmlformats.org/drawingml/2006/main">
            <a:pPr algn="l">
              <a:buNone/>
              <a:defRPr sz="1725" b="1">
                <a:solidFill>
                  <a:srgbClr val="C51E2C"/>
                </a:solidFill>
                <a:latin typeface="Arial"/>
                <a:ea typeface="Arial"/>
                <a:cs typeface="Arial"/>
              </a:defRPr>
            </a:pPr>
            <a:r>
              <a:rPr sz="1725" b="1">
                <a:solidFill>
                  <a:srgbClr val="C51E2C"/>
                </a:solidFill>
                <a:latin typeface="Arial"/>
                <a:ea typeface="Arial"/>
                <a:cs typeface="Arial"/>
              </a:rPr>
              <a:t>Current trolley route: incoming through process 15</a:t>
            </a:r>
          </a:p>
        </p:txBody>
      </p:sp>
    </p:spTree>
    <p:extLst>
      <p:ext uri="{BB962C8B-B14F-4D97-AF65-F5344CB8AC3E}">
        <p14:creationId xmlns:p14="http://schemas.microsoft.com/office/powerpoint/2010/main" val="159082296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2878380-9033-4A41-9953-19DC1D2A7C67}"/>
              </a:ext>
            </a:extLst>
          </p:cNvPr>
          <p:cNvPicPr>
            <a:picLocks xmlns:a="http://schemas.openxmlformats.org/drawingml/2006/main" noChangeAspect="1"/>
          </p:cNvPicPr>
          <p:nvPr/>
        </p:nvPicPr>
        <p:blipFill>
          <a:blip xmlns:r="http://schemas.openxmlformats.org/officeDocument/2006/relationships" xmlns:a="http://schemas.openxmlformats.org/drawingml/2006/main" r:embed="Ra9027d16b01647cd"/>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7D1A4CB-2BF0-473E-9F9E-2E18EF637B15}"/>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PAYLOAD / STRUCTURE</a:t>
            </a:r>
          </a:p>
        </p:txBody>
      </p:sp>
      <p:sp>
        <p:nvSpPr>
          <p:cNvPr id="3" name="text-1">
            <a:extLst xmlns:a="http://schemas.openxmlformats.org/drawingml/2006/main">
              <a:ext uri="{FF2B5EF4-FFF2-40B4-BE49-F238E27FC236}">
                <a16:creationId xmlns:a16="http://schemas.microsoft.com/office/drawing/2014/main" id="{6572441F-9DB5-4450-B370-EE22A370A6E5}"/>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35 kg defines the handling boundary</a:t>
            </a:r>
          </a:p>
        </p:txBody>
      </p:sp>
      <p:sp>
        <p:nvSpPr>
          <p:cNvPr id="4" name="">
            <a:extLst xmlns:a="http://schemas.openxmlformats.org/drawingml/2006/main">
              <a:ext uri="{FF2B5EF4-FFF2-40B4-BE49-F238E27FC236}">
                <a16:creationId xmlns:a16="http://schemas.microsoft.com/office/drawing/2014/main" id="{6126158D-AF12-4A08-9071-E1F56F3CFCFB}"/>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424B0FE-343D-4B2B-9501-537EBA2B79C0}"/>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3A5CEE57-A653-4DC5-9EAA-8D2DB9F23592}"/>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31A726B-9ABC-4104-B6EC-D37B43FE84C4}"/>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05</a:t>
            </a:r>
          </a:p>
        </p:txBody>
      </p:sp>
      <p:graphicFrame>
        <p:nvGraphicFramePr>
          <p:cNvPr id="11" name="Chart">
            <a:extLst xmlns:a="http://schemas.openxmlformats.org/drawingml/2006/main">
              <a:ext uri="{FF2B5EF4-FFF2-40B4-BE49-F238E27FC236}">
                <a16:creationId xmlns:a16="http://schemas.microsoft.com/office/drawing/2014/main" id="{105C19ED-B591-4ADE-8762-8FD4D6105978}"/>
              </a:ext>
            </a:extLst>
          </p:cNvPr>
          <p:cNvGraphicFramePr/>
          <p:nvPr/>
        </p:nvGraphicFramePr>
        <p:xfrm>
          <a:off xmlns:a="http://schemas.openxmlformats.org/drawingml/2006/main" x="571500" y="2133600"/>
          <a:ext xmlns:a="http://schemas.openxmlformats.org/drawingml/2006/main" cx="6858000" cy="3095625"/>
        </p:xfrm>
        <a:graphic xmlns:a="http://schemas.openxmlformats.org/drawingml/2006/main">
          <a:graphicData uri="http://schemas.openxmlformats.org/drawingml/2006/chart">
            <c:chart xmlns:r="http://schemas.openxmlformats.org/officeDocument/2006/relationships" xmlns:c="http://schemas.openxmlformats.org/drawingml/2006/chart" r:id="Rdf51f86670e54549"/>
          </a:graphicData>
        </a:graphic>
      </p:graphicFrame>
      <p:sp>
        <p:nvSpPr>
          <p:cNvPr id="12" name="graphic-text-42">
            <a:extLst xmlns:a="http://schemas.openxmlformats.org/drawingml/2006/main">
              <a:ext uri="{FF2B5EF4-FFF2-40B4-BE49-F238E27FC236}">
                <a16:creationId xmlns:a16="http://schemas.microsoft.com/office/drawing/2014/main" id="{DE98C39F-A36B-4C45-AFCD-824E5525249D}"/>
              </a:ext>
            </a:extLst>
          </p:cNvPr>
          <p:cNvSpPr>
            <a:spLocks xmlns:a="http://schemas.openxmlformats.org/drawingml/2006/main" noGrp="1"/>
          </p:cNvSpPr>
          <p:nvPr/>
        </p:nvSpPr>
        <p:spPr>
          <a:xfrm xmlns:a="http://schemas.openxmlformats.org/drawingml/2006/main">
            <a:off x="571500" y="1809750"/>
            <a:ext cx="5715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Load allowance, kg</a:t>
            </a:r>
          </a:p>
        </p:txBody>
      </p:sp>
      <p:sp>
        <p:nvSpPr>
          <p:cNvPr id="13" name="graphic-text-43">
            <a:extLst xmlns:a="http://schemas.openxmlformats.org/drawingml/2006/main">
              <a:ext uri="{FF2B5EF4-FFF2-40B4-BE49-F238E27FC236}">
                <a16:creationId xmlns:a16="http://schemas.microsoft.com/office/drawing/2014/main" id="{E9E3715C-47A8-434C-A67B-FF29279B4235}"/>
              </a:ext>
            </a:extLst>
          </p:cNvPr>
          <p:cNvSpPr>
            <a:spLocks xmlns:a="http://schemas.openxmlformats.org/drawingml/2006/main" noGrp="1"/>
          </p:cNvSpPr>
          <p:nvPr/>
        </p:nvSpPr>
        <p:spPr>
          <a:xfrm xmlns:a="http://schemas.openxmlformats.org/drawingml/2006/main">
            <a:off x="7981950" y="2105025"/>
            <a:ext cx="285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900" b="1">
                <a:solidFill>
                  <a:srgbClr val="C51E2C"/>
                </a:solidFill>
                <a:latin typeface="Arial"/>
                <a:ea typeface="Arial"/>
                <a:cs typeface="Arial"/>
              </a:defRPr>
            </a:defPPr>
          </a:lstStyle>
          <a:p xmlns:a="http://schemas.openxmlformats.org/drawingml/2006/main">
            <a:pPr algn="l">
              <a:buNone/>
              <a:defRPr sz="3900" b="1">
                <a:solidFill>
                  <a:srgbClr val="C51E2C"/>
                </a:solidFill>
                <a:latin typeface="Arial"/>
                <a:ea typeface="Arial"/>
                <a:cs typeface="Arial"/>
              </a:defRPr>
            </a:pPr>
            <a:r>
              <a:rPr sz="3900" b="1">
                <a:solidFill>
                  <a:srgbClr val="C51E2C"/>
                </a:solidFill>
                <a:latin typeface="Arial"/>
                <a:ea typeface="Arial"/>
                <a:cs typeface="Arial"/>
              </a:rPr>
              <a:t>55 kg</a:t>
            </a:r>
          </a:p>
        </p:txBody>
      </p:sp>
      <p:sp>
        <p:nvSpPr>
          <p:cNvPr id="14" name="graphic-text-44">
            <a:extLst xmlns:a="http://schemas.openxmlformats.org/drawingml/2006/main">
              <a:ext uri="{FF2B5EF4-FFF2-40B4-BE49-F238E27FC236}">
                <a16:creationId xmlns:a16="http://schemas.microsoft.com/office/drawing/2014/main" id="{DA543DB2-C0D3-469F-A43C-A1E1CF8ECB9C}"/>
              </a:ext>
            </a:extLst>
          </p:cNvPr>
          <p:cNvSpPr>
            <a:spLocks xmlns:a="http://schemas.openxmlformats.org/drawingml/2006/main" noGrp="1"/>
          </p:cNvSpPr>
          <p:nvPr/>
        </p:nvSpPr>
        <p:spPr>
          <a:xfrm xmlns:a="http://schemas.openxmlformats.org/drawingml/2006/main">
            <a:off x="7981950" y="2781300"/>
            <a:ext cx="3429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35 part + 12 box/nest + 8 base</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Historical ASRS basis: 50 kg</a:t>
            </a:r>
          </a:p>
        </p:txBody>
      </p:sp>
      <p:sp>
        <p:nvSpPr>
          <p:cNvPr id="15" name="graphic-text-45">
            <a:extLst xmlns:a="http://schemas.openxmlformats.org/drawingml/2006/main">
              <a:ext uri="{FF2B5EF4-FFF2-40B4-BE49-F238E27FC236}">
                <a16:creationId xmlns:a16="http://schemas.microsoft.com/office/drawing/2014/main" id="{EB435EE4-F67C-4F08-A6F8-6CD085D87AFB}"/>
              </a:ext>
            </a:extLst>
          </p:cNvPr>
          <p:cNvSpPr>
            <a:spLocks xmlns:a="http://schemas.openxmlformats.org/drawingml/2006/main" noGrp="1"/>
          </p:cNvSpPr>
          <p:nvPr/>
        </p:nvSpPr>
        <p:spPr>
          <a:xfrm xmlns:a="http://schemas.openxmlformats.org/drawingml/2006/main">
            <a:off x="7981950" y="3810000"/>
            <a:ext cx="285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900" b="1">
                <a:solidFill>
                  <a:srgbClr val="242629"/>
                </a:solidFill>
                <a:latin typeface="Arial"/>
                <a:ea typeface="Arial"/>
                <a:cs typeface="Arial"/>
              </a:defRPr>
            </a:defPPr>
          </a:lstStyle>
          <a:p xmlns:a="http://schemas.openxmlformats.org/drawingml/2006/main">
            <a:pPr algn="l">
              <a:buNone/>
              <a:defRPr sz="3900" b="1">
                <a:solidFill>
                  <a:srgbClr val="242629"/>
                </a:solidFill>
                <a:latin typeface="Arial"/>
                <a:ea typeface="Arial"/>
                <a:cs typeface="Arial"/>
              </a:defRPr>
            </a:pPr>
            <a:r>
              <a:rPr sz="3900" b="1">
                <a:solidFill>
                  <a:srgbClr val="242629"/>
                </a:solidFill>
                <a:latin typeface="Arial"/>
                <a:ea typeface="Arial"/>
                <a:cs typeface="Arial"/>
              </a:rPr>
              <a:t>90 kg</a:t>
            </a:r>
          </a:p>
        </p:txBody>
      </p:sp>
      <p:sp>
        <p:nvSpPr>
          <p:cNvPr id="16" name="graphic-text-46">
            <a:extLst xmlns:a="http://schemas.openxmlformats.org/drawingml/2006/main">
              <a:ext uri="{FF2B5EF4-FFF2-40B4-BE49-F238E27FC236}">
                <a16:creationId xmlns:a16="http://schemas.microsoft.com/office/drawing/2014/main" id="{3B0FBE0C-57F6-4DB8-9734-E698E81135B0}"/>
              </a:ext>
            </a:extLst>
          </p:cNvPr>
          <p:cNvSpPr>
            <a:spLocks xmlns:a="http://schemas.openxmlformats.org/drawingml/2006/main" noGrp="1"/>
          </p:cNvSpPr>
          <p:nvPr/>
        </p:nvSpPr>
        <p:spPr>
          <a:xfrm xmlns:a="http://schemas.openxmlformats.org/drawingml/2006/main">
            <a:off x="7981950" y="4476750"/>
            <a:ext cx="3381375"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55 loaded container + 35 top</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Base capacity alone does not approve the application.</a:t>
            </a:r>
          </a:p>
        </p:txBody>
      </p:sp>
      <p:sp>
        <p:nvSpPr>
          <p:cNvPr id="17" name="graphic-text-47">
            <a:extLst xmlns:a="http://schemas.openxmlformats.org/drawingml/2006/main">
              <a:ext uri="{FF2B5EF4-FFF2-40B4-BE49-F238E27FC236}">
                <a16:creationId xmlns:a16="http://schemas.microsoft.com/office/drawing/2014/main" id="{A28D07F4-5B31-4CAB-8318-04A487731610}"/>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UR30 raw pick excluded: the 35 kg part leaves no payload for a gripper. Assisted loading remains.</a:t>
            </a:r>
          </a:p>
        </p:txBody>
      </p:sp>
    </p:spTree>
    <p:extLst>
      <p:ext uri="{BB962C8B-B14F-4D97-AF65-F5344CB8AC3E}">
        <p14:creationId xmlns:p14="http://schemas.microsoft.com/office/powerpoint/2010/main" val="93989996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F8DF1A3-C36D-400F-9397-67F7BE72B2AD}"/>
              </a:ext>
            </a:extLst>
          </p:cNvPr>
          <p:cNvPicPr>
            <a:picLocks xmlns:a="http://schemas.openxmlformats.org/drawingml/2006/main" noChangeAspect="1"/>
          </p:cNvPicPr>
          <p:nvPr/>
        </p:nvPicPr>
        <p:blipFill>
          <a:blip xmlns:r="http://schemas.openxmlformats.org/officeDocument/2006/relationships" xmlns:a="http://schemas.openxmlformats.org/drawingml/2006/main" r:embed="R392c220cb6eb4095"/>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E7F4B0A-2332-44B1-86BF-A055800B28B7}"/>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F7C29144-0AA9-4969-BAA4-22FCB670B81F}"/>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Five architectures, with the same comparison scope</a:t>
            </a:r>
          </a:p>
        </p:txBody>
      </p:sp>
      <p:sp>
        <p:nvSpPr>
          <p:cNvPr id="4" name="">
            <a:extLst xmlns:a="http://schemas.openxmlformats.org/drawingml/2006/main">
              <a:ext uri="{FF2B5EF4-FFF2-40B4-BE49-F238E27FC236}">
                <a16:creationId xmlns:a16="http://schemas.microsoft.com/office/drawing/2014/main" id="{B996AEEA-03BC-4064-B345-07EADBF903B4}"/>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5D4B7D8-BDA7-4D3A-ADC1-7B41B1DD7EF4}"/>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5040457D-1D2F-4F9E-B36F-7412D6534F1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AF5A089B-F3BE-4FA6-91F6-524E17AA1595}"/>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06</a:t>
            </a:r>
          </a:p>
        </p:txBody>
      </p:sp>
      <p:graphicFrame>
        <p:nvGraphicFramePr>
          <p:cNvPr id="8" name="">
            <a:extLst xmlns:a="http://schemas.openxmlformats.org/drawingml/2006/main">
              <a:ext uri="{FF2B5EF4-FFF2-40B4-BE49-F238E27FC236}">
                <a16:creationId xmlns:a16="http://schemas.microsoft.com/office/drawing/2014/main" id="{8C0166D8-97DE-4850-A79C-6DD2733EAAE7}"/>
              </a:ext>
            </a:extLst>
          </p:cNvPr>
          <p:cNvGraphicFramePr/>
          <p:nvPr/>
        </p:nvGraphicFramePr>
        <p:xfrm>
          <a:off xmlns:a="http://schemas.openxmlformats.org/drawingml/2006/main" x="571500" y="1952625"/>
          <a:ext xmlns:a="http://schemas.openxmlformats.org/drawingml/2006/main" cx="11049000" cy="3381375"/>
        </p:xfrm>
        <a:graphic xmlns:a="http://schemas.openxmlformats.org/drawingml/2006/main">
          <a:graphicData uri="http://schemas.openxmlformats.org/drawingml/2006/table">
            <a:tbl>
              <a:tblPr/>
              <a:tblGrid>
                <a:gridCol w="2286000"/>
                <a:gridCol w="4429125"/>
                <a:gridCol w="4333875"/>
              </a:tblGrid>
              <a:tr h="563563">
                <a:tc>
                  <a:txBody>
                    <a:bodyPr>
                      <a:noAutofit/>
                    </a:bodyPr>
                    <a:lstStyle/>
                    <a:p>
                      <a:r>
                        <a:rPr sz="1800" b="1">
                          <a:solidFill>
                            <a:srgbClr val="FFFFFF"/>
                          </a:solidFill>
                          <a:latin typeface="Arial"/>
                          <a:ea typeface="Arial"/>
                          <a:cs typeface="Arial"/>
                        </a:rPr>
                        <a:t>Option</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800" b="1">
                          <a:solidFill>
                            <a:srgbClr val="FFFFFF"/>
                          </a:solidFill>
                          <a:latin typeface="Arial"/>
                          <a:ea typeface="Arial"/>
                          <a:cs typeface="Arial"/>
                        </a:rPr>
                        <a:t>What moves</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800" b="1">
                          <a:solidFill>
                            <a:srgbClr val="FFFFFF"/>
                          </a:solidFill>
                          <a:latin typeface="Arial"/>
                          <a:ea typeface="Arial"/>
                          <a:cs typeface="Arial"/>
                        </a:rPr>
                        <a:t>What stays at the station</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63563">
                <a:tc>
                  <a:txBody>
                    <a:bodyPr>
                      <a:noAutofit/>
                    </a:bodyPr>
                    <a:lstStyle/>
                    <a:p>
                      <a:r>
                        <a:rPr sz="1800" b="0">
                          <a:solidFill>
                            <a:srgbClr val="202429"/>
                          </a:solidFill>
                          <a:latin typeface="Arial"/>
                          <a:ea typeface="Arial"/>
                          <a:cs typeface="Arial"/>
                        </a:rPr>
                        <a:t>A / Retain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Existing trolley by Hook; FG box later</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Existing handling arrangement</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63563">
                <a:tc>
                  <a:txBody>
                    <a:bodyPr>
                      <a:noAutofit/>
                    </a:bodyPr>
                    <a:lstStyle/>
                    <a:p>
                      <a:r>
                        <a:rPr sz="1800" b="0">
                          <a:solidFill>
                            <a:srgbClr val="202429"/>
                          </a:solidFill>
                          <a:latin typeface="Arial"/>
                          <a:ea typeface="Arial"/>
                          <a:cs typeface="Arial"/>
                        </a:rPr>
                        <a:t>B / Adapt all</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800" b="0">
                          <a:solidFill>
                            <a:srgbClr val="202429"/>
                          </a:solidFill>
                          <a:latin typeface="Arial"/>
                          <a:ea typeface="Arial"/>
                          <a:cs typeface="Arial"/>
                        </a:rPr>
                        <a:t>Common box on a modified trolley</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800" b="0">
                          <a:solidFill>
                            <a:srgbClr val="202429"/>
                          </a:solidFill>
                          <a:latin typeface="Arial"/>
                          <a:ea typeface="Arial"/>
                          <a:cs typeface="Arial"/>
                        </a:rPr>
                        <a:t>Dock supports and workstation interfaces</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63563">
                <a:tc>
                  <a:txBody>
                    <a:bodyPr>
                      <a:noAutofit/>
                    </a:bodyPr>
                    <a:lstStyle/>
                    <a:p>
                      <a:r>
                        <a:rPr sz="1800" b="0">
                          <a:solidFill>
                            <a:srgbClr val="202429"/>
                          </a:solidFill>
                          <a:latin typeface="Arial"/>
                          <a:ea typeface="Arial"/>
                          <a:cs typeface="Arial"/>
                        </a:rPr>
                        <a:t>C / Jack</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Common box with structural skid</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Fixed docks + new ergonomic lifts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63563">
                <a:tc>
                  <a:txBody>
                    <a:bodyPr>
                      <a:noAutofit/>
                    </a:bodyPr>
                    <a:lstStyle/>
                    <a:p>
                      <a:r>
                        <a:rPr sz="1800" b="0">
                          <a:solidFill>
                            <a:srgbClr val="202429"/>
                          </a:solidFill>
                          <a:latin typeface="Arial"/>
                          <a:ea typeface="Arial"/>
                          <a:cs typeface="Arial"/>
                        </a:rPr>
                        <a:t>D / Conveyor</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800" b="0">
                          <a:solidFill>
                            <a:srgbClr val="202429"/>
                          </a:solidFill>
                          <a:latin typeface="Arial"/>
                          <a:ea typeface="Arial"/>
                          <a:cs typeface="Arial"/>
                        </a:rPr>
                        <a:t>Common box across powered rollers</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800" b="0">
                          <a:solidFill>
                            <a:srgbClr val="202429"/>
                          </a:solidFill>
                          <a:latin typeface="Arial"/>
                          <a:ea typeface="Arial"/>
                          <a:cs typeface="Arial"/>
                        </a:rPr>
                        <a:t>Powered docks + ergonomic lifts</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63563">
                <a:tc>
                  <a:txBody>
                    <a:bodyPr>
                      <a:noAutofit/>
                    </a:bodyPr>
                    <a:lstStyle/>
                    <a:p>
                      <a:r>
                        <a:rPr sz="1800" b="0">
                          <a:solidFill>
                            <a:srgbClr val="202429"/>
                          </a:solidFill>
                          <a:latin typeface="Arial"/>
                          <a:ea typeface="Arial"/>
                          <a:cs typeface="Arial"/>
                        </a:rPr>
                        <a:t>E / Hybrid</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Common box with structural skid</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800" b="0">
                          <a:solidFill>
                            <a:srgbClr val="202429"/>
                          </a:solidFill>
                          <a:latin typeface="Arial"/>
                          <a:ea typeface="Arial"/>
                          <a:cs typeface="Arial"/>
                        </a:rPr>
                        <a:t>Selected modified ergonomic trolleys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bl>
          </a:graphicData>
        </a:graphic>
      </p:graphicFrame>
      <p:sp>
        <p:nvSpPr>
          <p:cNvPr id="9" name="text-6">
            <a:extLst xmlns:a="http://schemas.openxmlformats.org/drawingml/2006/main">
              <a:ext uri="{FF2B5EF4-FFF2-40B4-BE49-F238E27FC236}">
                <a16:creationId xmlns:a16="http://schemas.microsoft.com/office/drawing/2014/main" id="{26BC3A64-19C3-4636-A0C1-335AF4CB09C9}"/>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All options retain assisted part loading. Transport automation does not automatically load the machines.</a:t>
            </a:r>
          </a:p>
        </p:txBody>
      </p:sp>
    </p:spTree>
    <p:extLst>
      <p:ext uri="{BB962C8B-B14F-4D97-AF65-F5344CB8AC3E}">
        <p14:creationId xmlns:p14="http://schemas.microsoft.com/office/powerpoint/2010/main" val="9647098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7" name="">
            <a:extLst xmlns:a="http://schemas.openxmlformats.org/drawingml/2006/main">
              <a:ext uri="{FF2B5EF4-FFF2-40B4-BE49-F238E27FC236}">
                <a16:creationId xmlns:a16="http://schemas.microsoft.com/office/drawing/2014/main" id="{A6C9E434-CBC4-41D0-AE2F-83B9D3CB9EE5}"/>
              </a:ext>
            </a:extLst>
          </p:cNvPr>
          <p:cNvCxnSpPr>
            <a:stCxn xmlns:a="http://schemas.openxmlformats.org/drawingml/2006/main" id="24" idx="3"/>
            <a:endCxn xmlns:a="http://schemas.openxmlformats.org/drawingml/2006/main" id="26" idx="1"/>
          </p:cNvCxnSpPr>
          <p:nvPr/>
        </p:nvCxnSpPr>
        <p:spPr>
          <a:xfrm xmlns:a="http://schemas.openxmlformats.org/drawingml/2006/main">
            <a:off x="45053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5" name="">
            <a:extLst xmlns:a="http://schemas.openxmlformats.org/drawingml/2006/main">
              <a:ext uri="{FF2B5EF4-FFF2-40B4-BE49-F238E27FC236}">
                <a16:creationId xmlns:a16="http://schemas.microsoft.com/office/drawing/2014/main" id="{F71A4922-F347-4914-ACB2-429D99831F6F}"/>
              </a:ext>
            </a:extLst>
          </p:cNvPr>
          <p:cNvCxnSpPr>
            <a:stCxn xmlns:a="http://schemas.openxmlformats.org/drawingml/2006/main" id="23" idx="3"/>
            <a:endCxn xmlns:a="http://schemas.openxmlformats.org/drawingml/2006/main" id="24" idx="1"/>
          </p:cNvCxnSpPr>
          <p:nvPr/>
        </p:nvCxnSpPr>
        <p:spPr>
          <a:xfrm xmlns:a="http://schemas.openxmlformats.org/drawingml/2006/main">
            <a:off x="24479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7" name="">
            <a:extLst xmlns:a="http://schemas.openxmlformats.org/drawingml/2006/main">
              <a:ext uri="{FF2B5EF4-FFF2-40B4-BE49-F238E27FC236}">
                <a16:creationId xmlns:a16="http://schemas.microsoft.com/office/drawing/2014/main" id="{223E3F21-3632-45F2-98B8-4C42D1DF707A}"/>
              </a:ext>
            </a:extLst>
          </p:cNvPr>
          <p:cNvPicPr>
            <a:picLocks xmlns:a="http://schemas.openxmlformats.org/drawingml/2006/main" noChangeAspect="1"/>
          </p:cNvPicPr>
          <p:nvPr/>
        </p:nvPicPr>
        <p:blipFill>
          <a:blip xmlns:r="http://schemas.openxmlformats.org/officeDocument/2006/relationships" xmlns:a="http://schemas.openxmlformats.org/drawingml/2006/main" r:embed="R1fad23b4f418471f"/>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B80BE3D3-F029-4347-9BDF-246728BC67CE}"/>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OPTION A / ENGINEERING APPLICATION</a:t>
            </a:r>
          </a:p>
        </p:txBody>
      </p:sp>
      <p:sp>
        <p:nvSpPr>
          <p:cNvPr id="3" name="text-1">
            <a:extLst xmlns:a="http://schemas.openxmlformats.org/drawingml/2006/main">
              <a:ext uri="{FF2B5EF4-FFF2-40B4-BE49-F238E27FC236}">
                <a16:creationId xmlns:a16="http://schemas.microsoft.com/office/drawing/2014/main" id="{281E659C-1ED4-468F-BD48-5F87155B4EB9}"/>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 Existing trolley with Hook</a:t>
            </a:r>
          </a:p>
        </p:txBody>
      </p:sp>
      <p:sp>
        <p:nvSpPr>
          <p:cNvPr id="4" name="">
            <a:extLst xmlns:a="http://schemas.openxmlformats.org/drawingml/2006/main">
              <a:ext uri="{FF2B5EF4-FFF2-40B4-BE49-F238E27FC236}">
                <a16:creationId xmlns:a16="http://schemas.microsoft.com/office/drawing/2014/main" id="{EA8EACD3-2FCE-4EB4-8681-E318970FA6F3}"/>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683D249-EDE4-4F7D-9EE5-453F6AD5F9EE}"/>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C5C15E6-BE72-4FEF-898D-95F2B30A285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5D53FFB0-51F2-4FDA-B750-6F784D994DDB}"/>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07</a:t>
            </a:r>
          </a:p>
        </p:txBody>
      </p:sp>
      <p:pic>
        <p:nvPicPr>
          <p:cNvPr id="18" name="">
            <a:extLst xmlns:a="http://schemas.openxmlformats.org/drawingml/2006/main">
              <a:ext uri="{FF2B5EF4-FFF2-40B4-BE49-F238E27FC236}">
                <a16:creationId xmlns:a16="http://schemas.microsoft.com/office/drawing/2014/main" id="{55E3154C-B123-426B-AF4E-F5105D1E5CA4}"/>
              </a:ext>
            </a:extLst>
          </p:cNvPr>
          <p:cNvPicPr>
            <a:picLocks xmlns:a="http://schemas.openxmlformats.org/drawingml/2006/main" noChangeAspect="1"/>
          </p:cNvPicPr>
          <p:nvPr/>
        </p:nvPicPr>
        <p:blipFill>
          <a:blip xmlns:r="http://schemas.openxmlformats.org/officeDocument/2006/relationships" xmlns:a="http://schemas.openxmlformats.org/drawingml/2006/main" r:embed="Rc65c1c276e544624"/>
          <a:stretch xmlns:a="http://schemas.openxmlformats.org/drawingml/2006/main"/>
        </p:blipFill>
        <p:spPr>
          <a:xfrm xmlns:a="http://schemas.openxmlformats.org/drawingml/2006/main">
            <a:off x="1117221" y="1924050"/>
            <a:ext cx="5004557" cy="3162300"/>
          </a:xfrm>
          <a:prstGeom xmlns:a="http://schemas.openxmlformats.org/drawingml/2006/main" prst="rect">
            <a:avLst/>
          </a:prstGeom>
        </p:spPr>
      </p:pic>
      <p:sp>
        <p:nvSpPr>
          <p:cNvPr id="19" name="graphic-text-48">
            <a:extLst xmlns:a="http://schemas.openxmlformats.org/drawingml/2006/main">
              <a:ext uri="{FF2B5EF4-FFF2-40B4-BE49-F238E27FC236}">
                <a16:creationId xmlns:a16="http://schemas.microsoft.com/office/drawing/2014/main" id="{DC8E37FA-4551-46D9-B875-44A3DE6BB0D4}"/>
              </a:ext>
            </a:extLst>
          </p:cNvPr>
          <p:cNvSpPr>
            <a:spLocks xmlns:a="http://schemas.openxmlformats.org/drawingml/2006/main" noGrp="1"/>
          </p:cNvSpPr>
          <p:nvPr/>
        </p:nvSpPr>
        <p:spPr>
          <a:xfrm xmlns:a="http://schemas.openxmlformats.org/drawingml/2006/main">
            <a:off x="7105650" y="1943100"/>
            <a:ext cx="409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75" b="1">
                <a:solidFill>
                  <a:srgbClr val="C51E2C"/>
                </a:solidFill>
                <a:latin typeface="Arial"/>
                <a:ea typeface="Arial"/>
                <a:cs typeface="Arial"/>
              </a:defRPr>
            </a:defPPr>
          </a:lstStyle>
          <a:p xmlns:a="http://schemas.openxmlformats.org/drawingml/2006/main">
            <a:pPr algn="l">
              <a:buNone/>
              <a:defRPr sz="1275" b="1">
                <a:solidFill>
                  <a:srgbClr val="C51E2C"/>
                </a:solidFill>
                <a:latin typeface="Arial"/>
                <a:ea typeface="Arial"/>
                <a:cs typeface="Arial"/>
              </a:defRPr>
            </a:pPr>
            <a:r>
              <a:rPr sz="1275" b="1">
                <a:solidFill>
                  <a:srgbClr val="C51E2C"/>
                </a:solidFill>
                <a:latin typeface="Arial"/>
                <a:ea typeface="Arial"/>
                <a:cs typeface="Arial"/>
              </a:rPr>
              <a:t>MOST SUITABLE</a:t>
            </a:r>
          </a:p>
        </p:txBody>
      </p:sp>
      <p:sp>
        <p:nvSpPr>
          <p:cNvPr id="20" name="graphic-text-49">
            <a:extLst xmlns:a="http://schemas.openxmlformats.org/drawingml/2006/main">
              <a:ext uri="{FF2B5EF4-FFF2-40B4-BE49-F238E27FC236}">
                <a16:creationId xmlns:a16="http://schemas.microsoft.com/office/drawing/2014/main" id="{5A9C1C44-5408-4675-ADE3-A7F4AB06EF51}"/>
              </a:ext>
            </a:extLst>
          </p:cNvPr>
          <p:cNvSpPr>
            <a:spLocks xmlns:a="http://schemas.openxmlformats.org/drawingml/2006/main" noGrp="1"/>
          </p:cNvSpPr>
          <p:nvPr/>
        </p:nvSpPr>
        <p:spPr>
          <a:xfrm xmlns:a="http://schemas.openxmlformats.org/drawingml/2006/main">
            <a:off x="7105650" y="2276475"/>
            <a:ext cx="43338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950" b="1">
                <a:solidFill>
                  <a:srgbClr val="242629"/>
                </a:solidFill>
                <a:latin typeface="Arial"/>
                <a:ea typeface="Arial"/>
                <a:cs typeface="Arial"/>
              </a:defRPr>
            </a:defPPr>
          </a:lstStyle>
          <a:p xmlns:a="http://schemas.openxmlformats.org/drawingml/2006/main">
            <a:pPr algn="l">
              <a:buNone/>
              <a:defRPr sz="1950" b="1">
                <a:solidFill>
                  <a:srgbClr val="242629"/>
                </a:solidFill>
                <a:latin typeface="Arial"/>
                <a:ea typeface="Arial"/>
                <a:cs typeface="Arial"/>
              </a:defRPr>
            </a:pPr>
            <a:r>
              <a:rPr sz="1950" b="1">
                <a:solidFill>
                  <a:srgbClr val="242629"/>
                </a:solidFill>
                <a:latin typeface="Arial"/>
                <a:ea typeface="Arial"/>
                <a:cs typeface="Arial"/>
              </a:rPr>
              <a:t>Incoming through process 15</a:t>
            </a:r>
          </a:p>
        </p:txBody>
      </p:sp>
      <p:sp>
        <p:nvSpPr>
          <p:cNvPr id="21" name="graphic-text-50">
            <a:extLst xmlns:a="http://schemas.openxmlformats.org/drawingml/2006/main">
              <a:ext uri="{FF2B5EF4-FFF2-40B4-BE49-F238E27FC236}">
                <a16:creationId xmlns:a16="http://schemas.microsoft.com/office/drawing/2014/main" id="{2109C015-DFA6-40A4-BBF8-EFC53D2E7C45}"/>
              </a:ext>
            </a:extLst>
          </p:cNvPr>
          <p:cNvSpPr>
            <a:spLocks xmlns:a="http://schemas.openxmlformats.org/drawingml/2006/main" noGrp="1"/>
          </p:cNvSpPr>
          <p:nvPr/>
        </p:nvSpPr>
        <p:spPr>
          <a:xfrm xmlns:a="http://schemas.openxmlformats.org/drawingml/2006/main">
            <a:off x="7105650" y="3057525"/>
            <a:ext cx="43624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Retains the existing ergonomic trolley and requires the least carrier change.</a:t>
            </a:r>
          </a:p>
        </p:txBody>
      </p:sp>
      <p:sp>
        <p:nvSpPr>
          <p:cNvPr id="22" name="graphic-text-51">
            <a:extLst xmlns:a="http://schemas.openxmlformats.org/drawingml/2006/main">
              <a:ext uri="{FF2B5EF4-FFF2-40B4-BE49-F238E27FC236}">
                <a16:creationId xmlns:a16="http://schemas.microsoft.com/office/drawing/2014/main" id="{F126F194-A6C9-4879-9C23-9D049B2F8390}"/>
              </a:ext>
            </a:extLst>
          </p:cNvPr>
          <p:cNvSpPr>
            <a:spLocks xmlns:a="http://schemas.openxmlformats.org/drawingml/2006/main" noGrp="1"/>
          </p:cNvSpPr>
          <p:nvPr/>
        </p:nvSpPr>
        <p:spPr>
          <a:xfrm xmlns:a="http://schemas.openxmlformats.org/drawingml/2006/main">
            <a:off x="7105650" y="4000500"/>
            <a:ext cx="4362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Repacking and trolley queues remain. Finished goods use a separate conveyor AMR route.</a:t>
            </a:r>
          </a:p>
        </p:txBody>
      </p:sp>
      <p:sp>
        <p:nvSpPr>
          <p:cNvPr id="23" name="flow-node-52">
            <a:extLst xmlns:a="http://schemas.openxmlformats.org/drawingml/2006/main">
              <a:ext uri="{FF2B5EF4-FFF2-40B4-BE49-F238E27FC236}">
                <a16:creationId xmlns:a16="http://schemas.microsoft.com/office/drawing/2014/main" id="{9E2DD5E1-375D-4D33-B592-B93FB22ED51E}"/>
              </a:ext>
            </a:extLst>
          </p:cNvPr>
          <p:cNvSpPr>
            <a:spLocks xmlns:a="http://schemas.openxmlformats.org/drawingml/2006/main" noGrp="1"/>
          </p:cNvSpPr>
          <p:nvPr/>
        </p:nvSpPr>
        <p:spPr>
          <a:xfrm xmlns:a="http://schemas.openxmlformats.org/drawingml/2006/main">
            <a:off x="5715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Capture</a:t>
            </a:r>
          </a:p>
        </p:txBody>
      </p:sp>
      <p:sp>
        <p:nvSpPr>
          <p:cNvPr id="24" name="flow-node-53">
            <a:extLst xmlns:a="http://schemas.openxmlformats.org/drawingml/2006/main">
              <a:ext uri="{FF2B5EF4-FFF2-40B4-BE49-F238E27FC236}">
                <a16:creationId xmlns:a16="http://schemas.microsoft.com/office/drawing/2014/main" id="{99FF24BA-2543-49EC-BE45-965B9034D8AC}"/>
              </a:ext>
            </a:extLst>
          </p:cNvPr>
          <p:cNvSpPr>
            <a:spLocks xmlns:a="http://schemas.openxmlformats.org/drawingml/2006/main" noGrp="1"/>
          </p:cNvSpPr>
          <p:nvPr/>
        </p:nvSpPr>
        <p:spPr>
          <a:xfrm xmlns:a="http://schemas.openxmlformats.org/drawingml/2006/main">
            <a:off x="2628900" y="5267325"/>
            <a:ext cx="1876425" cy="457200"/>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Tow</a:t>
            </a:r>
          </a:p>
        </p:txBody>
      </p:sp>
      <p:sp>
        <p:nvSpPr>
          <p:cNvPr id="26" name="flow-node-54">
            <a:extLst xmlns:a="http://schemas.openxmlformats.org/drawingml/2006/main">
              <a:ext uri="{FF2B5EF4-FFF2-40B4-BE49-F238E27FC236}">
                <a16:creationId xmlns:a16="http://schemas.microsoft.com/office/drawing/2014/main" id="{57F9BA1D-A7B2-4C86-9F5A-D2B2B213E711}"/>
              </a:ext>
            </a:extLst>
          </p:cNvPr>
          <p:cNvSpPr>
            <a:spLocks xmlns:a="http://schemas.openxmlformats.org/drawingml/2006/main" noGrp="1"/>
          </p:cNvSpPr>
          <p:nvPr/>
        </p:nvSpPr>
        <p:spPr>
          <a:xfrm xmlns:a="http://schemas.openxmlformats.org/drawingml/2006/main">
            <a:off x="46863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Park / release</a:t>
            </a:r>
          </a:p>
        </p:txBody>
      </p:sp>
      <p:sp>
        <p:nvSpPr>
          <p:cNvPr id="28" name="graphic-text-55">
            <a:extLst xmlns:a="http://schemas.openxmlformats.org/drawingml/2006/main">
              <a:ext uri="{FF2B5EF4-FFF2-40B4-BE49-F238E27FC236}">
                <a16:creationId xmlns:a16="http://schemas.microsoft.com/office/drawing/2014/main" id="{D5CDB94A-D7FD-4CE1-A5AA-E87467F15E0F}"/>
              </a:ext>
            </a:extLst>
          </p:cNvPr>
          <p:cNvSpPr>
            <a:spLocks xmlns:a="http://schemas.openxmlformats.org/drawingml/2006/main" noGrp="1"/>
          </p:cNvSpPr>
          <p:nvPr/>
        </p:nvSpPr>
        <p:spPr>
          <a:xfrm xmlns:a="http://schemas.openxmlformats.org/drawingml/2006/main">
            <a:off x="7105650" y="5219700"/>
            <a:ext cx="2143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150" b="1">
                <a:solidFill>
                  <a:srgbClr val="C51E2C"/>
                </a:solidFill>
                <a:latin typeface="Arial"/>
                <a:ea typeface="Arial"/>
                <a:cs typeface="Arial"/>
              </a:defRPr>
            </a:defPPr>
          </a:lstStyle>
          <a:p xmlns:a="http://schemas.openxmlformats.org/drawingml/2006/main">
            <a:pPr algn="l">
              <a:buNone/>
              <a:defRPr sz="3150" b="1">
                <a:solidFill>
                  <a:srgbClr val="C51E2C"/>
                </a:solidFill>
                <a:latin typeface="Arial"/>
                <a:ea typeface="Arial"/>
                <a:cs typeface="Arial"/>
              </a:defRPr>
            </a:pPr>
            <a:r>
              <a:rPr sz="3150" b="1">
                <a:solidFill>
                  <a:srgbClr val="C51E2C"/>
                </a:solidFill>
                <a:latin typeface="Arial"/>
                <a:ea typeface="Arial"/>
                <a:cs typeface="Arial"/>
              </a:rPr>
              <a:t>S$4.32m</a:t>
            </a:r>
          </a:p>
        </p:txBody>
      </p:sp>
      <p:sp>
        <p:nvSpPr>
          <p:cNvPr id="29" name="graphic-text-56">
            <a:extLst xmlns:a="http://schemas.openxmlformats.org/drawingml/2006/main">
              <a:ext uri="{FF2B5EF4-FFF2-40B4-BE49-F238E27FC236}">
                <a16:creationId xmlns:a16="http://schemas.microsoft.com/office/drawing/2014/main" id="{3A4FE362-EE48-4397-BE34-193CF0B9F3A9}"/>
              </a:ext>
            </a:extLst>
          </p:cNvPr>
          <p:cNvSpPr>
            <a:spLocks xmlns:a="http://schemas.openxmlformats.org/drawingml/2006/main" noGrp="1"/>
          </p:cNvSpPr>
          <p:nvPr/>
        </p:nvSpPr>
        <p:spPr>
          <a:xfrm xmlns:a="http://schemas.openxmlformats.org/drawingml/2006/main">
            <a:off x="9382125" y="5238750"/>
            <a:ext cx="2095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Full scope CAPEX</a:t>
            </a:r>
          </a:p>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including ASRS</a:t>
            </a:r>
          </a:p>
        </p:txBody>
      </p:sp>
      <p:sp>
        <p:nvSpPr>
          <p:cNvPr id="30" name="graphic-text-57">
            <a:extLst xmlns:a="http://schemas.openxmlformats.org/drawingml/2006/main">
              <a:ext uri="{FF2B5EF4-FFF2-40B4-BE49-F238E27FC236}">
                <a16:creationId xmlns:a16="http://schemas.microsoft.com/office/drawing/2014/main" id="{F893CE1B-192A-41C4-9631-B8852CD04E96}"/>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Engineering concept only. Geometry and cycle time require application validation.</a:t>
            </a:r>
          </a:p>
        </p:txBody>
      </p:sp>
    </p:spTree>
    <p:extLst>
      <p:ext uri="{BB962C8B-B14F-4D97-AF65-F5344CB8AC3E}">
        <p14:creationId xmlns:p14="http://schemas.microsoft.com/office/powerpoint/2010/main" val="65176709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7" name="">
            <a:extLst xmlns:a="http://schemas.openxmlformats.org/drawingml/2006/main">
              <a:ext uri="{FF2B5EF4-FFF2-40B4-BE49-F238E27FC236}">
                <a16:creationId xmlns:a16="http://schemas.microsoft.com/office/drawing/2014/main" id="{09F7F5E7-07C2-414D-96B7-005F733ECB5B}"/>
              </a:ext>
            </a:extLst>
          </p:cNvPr>
          <p:cNvCxnSpPr>
            <a:stCxn xmlns:a="http://schemas.openxmlformats.org/drawingml/2006/main" id="24" idx="3"/>
            <a:endCxn xmlns:a="http://schemas.openxmlformats.org/drawingml/2006/main" id="26" idx="1"/>
          </p:cNvCxnSpPr>
          <p:nvPr/>
        </p:nvCxnSpPr>
        <p:spPr>
          <a:xfrm xmlns:a="http://schemas.openxmlformats.org/drawingml/2006/main">
            <a:off x="45053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5" name="">
            <a:extLst xmlns:a="http://schemas.openxmlformats.org/drawingml/2006/main">
              <a:ext uri="{FF2B5EF4-FFF2-40B4-BE49-F238E27FC236}">
                <a16:creationId xmlns:a16="http://schemas.microsoft.com/office/drawing/2014/main" id="{CD9A4CC5-1AEF-4931-BE10-A54FC037DD9F}"/>
              </a:ext>
            </a:extLst>
          </p:cNvPr>
          <p:cNvCxnSpPr>
            <a:stCxn xmlns:a="http://schemas.openxmlformats.org/drawingml/2006/main" id="23" idx="3"/>
            <a:endCxn xmlns:a="http://schemas.openxmlformats.org/drawingml/2006/main" id="24" idx="1"/>
          </p:cNvCxnSpPr>
          <p:nvPr/>
        </p:nvCxnSpPr>
        <p:spPr>
          <a:xfrm xmlns:a="http://schemas.openxmlformats.org/drawingml/2006/main">
            <a:off x="24479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7" name="">
            <a:extLst xmlns:a="http://schemas.openxmlformats.org/drawingml/2006/main">
              <a:ext uri="{FF2B5EF4-FFF2-40B4-BE49-F238E27FC236}">
                <a16:creationId xmlns:a16="http://schemas.microsoft.com/office/drawing/2014/main" id="{39FD13A4-BF88-460B-9DA0-D5827D2816AD}"/>
              </a:ext>
            </a:extLst>
          </p:cNvPr>
          <p:cNvPicPr>
            <a:picLocks xmlns:a="http://schemas.openxmlformats.org/drawingml/2006/main" noChangeAspect="1"/>
          </p:cNvPicPr>
          <p:nvPr/>
        </p:nvPicPr>
        <p:blipFill>
          <a:blip xmlns:r="http://schemas.openxmlformats.org/officeDocument/2006/relationships" xmlns:a="http://schemas.openxmlformats.org/drawingml/2006/main" r:embed="R7a77cb03702e40be"/>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97AF628-1268-44FC-A080-B4AAF15F7F09}"/>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OPTION B / ENGINEERING APPLICATION</a:t>
            </a:r>
          </a:p>
        </p:txBody>
      </p:sp>
      <p:sp>
        <p:nvSpPr>
          <p:cNvPr id="3" name="text-1">
            <a:extLst xmlns:a="http://schemas.openxmlformats.org/drawingml/2006/main">
              <a:ext uri="{FF2B5EF4-FFF2-40B4-BE49-F238E27FC236}">
                <a16:creationId xmlns:a16="http://schemas.microsoft.com/office/drawing/2014/main" id="{2E1205C6-02D6-42B6-B739-A9F1C8FB4689}"/>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B / Common box on every modified trolley</a:t>
            </a:r>
          </a:p>
        </p:txBody>
      </p:sp>
      <p:sp>
        <p:nvSpPr>
          <p:cNvPr id="4" name="">
            <a:extLst xmlns:a="http://schemas.openxmlformats.org/drawingml/2006/main">
              <a:ext uri="{FF2B5EF4-FFF2-40B4-BE49-F238E27FC236}">
                <a16:creationId xmlns:a16="http://schemas.microsoft.com/office/drawing/2014/main" id="{33E61D07-DC7B-42DB-8BB9-D2102D1F9B3A}"/>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AF839CE-236D-4CBF-8DEE-E81A0710207E}"/>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E983E16B-7D78-4B21-B88D-30D97D475F15}"/>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BFC9629C-C1FE-4B14-BB26-78601C8E048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08</a:t>
            </a:r>
          </a:p>
        </p:txBody>
      </p:sp>
      <p:pic>
        <p:nvPicPr>
          <p:cNvPr id="18" name="">
            <a:extLst xmlns:a="http://schemas.openxmlformats.org/drawingml/2006/main">
              <a:ext uri="{FF2B5EF4-FFF2-40B4-BE49-F238E27FC236}">
                <a16:creationId xmlns:a16="http://schemas.microsoft.com/office/drawing/2014/main" id="{DB25A8D3-E685-4822-B04E-0664455AC1C9}"/>
              </a:ext>
            </a:extLst>
          </p:cNvPr>
          <p:cNvPicPr>
            <a:picLocks xmlns:a="http://schemas.openxmlformats.org/drawingml/2006/main" noChangeAspect="1"/>
          </p:cNvPicPr>
          <p:nvPr/>
        </p:nvPicPr>
        <p:blipFill>
          <a:blip xmlns:r="http://schemas.openxmlformats.org/officeDocument/2006/relationships" xmlns:a="http://schemas.openxmlformats.org/drawingml/2006/main" r:embed="R23ce8be671d84d90"/>
          <a:stretch xmlns:a="http://schemas.openxmlformats.org/drawingml/2006/main"/>
        </p:blipFill>
        <p:spPr>
          <a:xfrm xmlns:a="http://schemas.openxmlformats.org/drawingml/2006/main">
            <a:off x="1247775" y="1924050"/>
            <a:ext cx="4743450" cy="3162300"/>
          </a:xfrm>
          <a:prstGeom xmlns:a="http://schemas.openxmlformats.org/drawingml/2006/main" prst="rect">
            <a:avLst/>
          </a:prstGeom>
        </p:spPr>
      </p:pic>
      <p:sp>
        <p:nvSpPr>
          <p:cNvPr id="19" name="graphic-text-58">
            <a:extLst xmlns:a="http://schemas.openxmlformats.org/drawingml/2006/main">
              <a:ext uri="{FF2B5EF4-FFF2-40B4-BE49-F238E27FC236}">
                <a16:creationId xmlns:a16="http://schemas.microsoft.com/office/drawing/2014/main" id="{1E50105C-DA67-4258-916B-D1D655F7E063}"/>
              </a:ext>
            </a:extLst>
          </p:cNvPr>
          <p:cNvSpPr>
            <a:spLocks xmlns:a="http://schemas.openxmlformats.org/drawingml/2006/main" noGrp="1"/>
          </p:cNvSpPr>
          <p:nvPr/>
        </p:nvSpPr>
        <p:spPr>
          <a:xfrm xmlns:a="http://schemas.openxmlformats.org/drawingml/2006/main">
            <a:off x="7105650" y="1943100"/>
            <a:ext cx="409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75" b="1">
                <a:solidFill>
                  <a:srgbClr val="C51E2C"/>
                </a:solidFill>
                <a:latin typeface="Arial"/>
                <a:ea typeface="Arial"/>
                <a:cs typeface="Arial"/>
              </a:defRPr>
            </a:defPPr>
          </a:lstStyle>
          <a:p xmlns:a="http://schemas.openxmlformats.org/drawingml/2006/main">
            <a:pPr algn="l">
              <a:buNone/>
              <a:defRPr sz="1275" b="1">
                <a:solidFill>
                  <a:srgbClr val="C51E2C"/>
                </a:solidFill>
                <a:latin typeface="Arial"/>
                <a:ea typeface="Arial"/>
                <a:cs typeface="Arial"/>
              </a:defRPr>
            </a:pPr>
            <a:r>
              <a:rPr sz="1275" b="1">
                <a:solidFill>
                  <a:srgbClr val="C51E2C"/>
                </a:solidFill>
                <a:latin typeface="Arial"/>
                <a:ea typeface="Arial"/>
                <a:cs typeface="Arial"/>
              </a:rPr>
              <a:t>MOST SUITABLE</a:t>
            </a:r>
          </a:p>
        </p:txBody>
      </p:sp>
      <p:sp>
        <p:nvSpPr>
          <p:cNvPr id="20" name="graphic-text-59">
            <a:extLst xmlns:a="http://schemas.openxmlformats.org/drawingml/2006/main">
              <a:ext uri="{FF2B5EF4-FFF2-40B4-BE49-F238E27FC236}">
                <a16:creationId xmlns:a16="http://schemas.microsoft.com/office/drawing/2014/main" id="{9C6182A4-7BBF-4E25-AA0D-AFD0B83F8CFD}"/>
              </a:ext>
            </a:extLst>
          </p:cNvPr>
          <p:cNvSpPr>
            <a:spLocks xmlns:a="http://schemas.openxmlformats.org/drawingml/2006/main" noGrp="1"/>
          </p:cNvSpPr>
          <p:nvPr/>
        </p:nvSpPr>
        <p:spPr>
          <a:xfrm xmlns:a="http://schemas.openxmlformats.org/drawingml/2006/main">
            <a:off x="7105650" y="2276475"/>
            <a:ext cx="43338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950" b="1">
                <a:solidFill>
                  <a:srgbClr val="242629"/>
                </a:solidFill>
                <a:latin typeface="Arial"/>
                <a:ea typeface="Arial"/>
                <a:cs typeface="Arial"/>
              </a:defRPr>
            </a:defPPr>
          </a:lstStyle>
          <a:p xmlns:a="http://schemas.openxmlformats.org/drawingml/2006/main">
            <a:pPr algn="l">
              <a:buNone/>
              <a:defRPr sz="1950" b="1">
                <a:solidFill>
                  <a:srgbClr val="242629"/>
                </a:solidFill>
                <a:latin typeface="Arial"/>
                <a:ea typeface="Arial"/>
                <a:cs typeface="Arial"/>
              </a:defRPr>
            </a:pPr>
            <a:r>
              <a:rPr sz="1950" b="1">
                <a:solidFill>
                  <a:srgbClr val="242629"/>
                </a:solidFill>
                <a:latin typeface="Arial"/>
                <a:ea typeface="Arial"/>
                <a:cs typeface="Arial"/>
              </a:rPr>
              <a:t>Manual routes where presentation matters</a:t>
            </a:r>
          </a:p>
        </p:txBody>
      </p:sp>
      <p:sp>
        <p:nvSpPr>
          <p:cNvPr id="21" name="graphic-text-60">
            <a:extLst xmlns:a="http://schemas.openxmlformats.org/drawingml/2006/main">
              <a:ext uri="{FF2B5EF4-FFF2-40B4-BE49-F238E27FC236}">
                <a16:creationId xmlns:a16="http://schemas.microsoft.com/office/drawing/2014/main" id="{13934827-BFB5-4343-92F8-1789B5F85148}"/>
              </a:ext>
            </a:extLst>
          </p:cNvPr>
          <p:cNvSpPr>
            <a:spLocks xmlns:a="http://schemas.openxmlformats.org/drawingml/2006/main" noGrp="1"/>
          </p:cNvSpPr>
          <p:nvPr/>
        </p:nvSpPr>
        <p:spPr>
          <a:xfrm xmlns:a="http://schemas.openxmlformats.org/drawingml/2006/main">
            <a:off x="7105650" y="3057525"/>
            <a:ext cx="43624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A common box ID follows the part. Existing trolley height remains available.</a:t>
            </a:r>
          </a:p>
        </p:txBody>
      </p:sp>
      <p:sp>
        <p:nvSpPr>
          <p:cNvPr id="22" name="graphic-text-61">
            <a:extLst xmlns:a="http://schemas.openxmlformats.org/drawingml/2006/main">
              <a:ext uri="{FF2B5EF4-FFF2-40B4-BE49-F238E27FC236}">
                <a16:creationId xmlns:a16="http://schemas.microsoft.com/office/drawing/2014/main" id="{CC32B142-21B1-47B0-AFE7-493C858C8B89}"/>
              </a:ext>
            </a:extLst>
          </p:cNvPr>
          <p:cNvSpPr>
            <a:spLocks xmlns:a="http://schemas.openxmlformats.org/drawingml/2006/main" noGrp="1"/>
          </p:cNvSpPr>
          <p:nvPr/>
        </p:nvSpPr>
        <p:spPr>
          <a:xfrm xmlns:a="http://schemas.openxmlformats.org/drawingml/2006/main">
            <a:off x="7105650" y="4000500"/>
            <a:ext cx="4362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All 200 circulating trolleys need conversion. This gives little WIP floor saving.</a:t>
            </a:r>
          </a:p>
        </p:txBody>
      </p:sp>
      <p:sp>
        <p:nvSpPr>
          <p:cNvPr id="23" name="flow-node-62">
            <a:extLst xmlns:a="http://schemas.openxmlformats.org/drawingml/2006/main">
              <a:ext uri="{FF2B5EF4-FFF2-40B4-BE49-F238E27FC236}">
                <a16:creationId xmlns:a16="http://schemas.microsoft.com/office/drawing/2014/main" id="{4871F26B-5ABC-4A75-924A-E6E54D41FF2C}"/>
              </a:ext>
            </a:extLst>
          </p:cNvPr>
          <p:cNvSpPr>
            <a:spLocks xmlns:a="http://schemas.openxmlformats.org/drawingml/2006/main" noGrp="1"/>
          </p:cNvSpPr>
          <p:nvPr/>
        </p:nvSpPr>
        <p:spPr>
          <a:xfrm xmlns:a="http://schemas.openxmlformats.org/drawingml/2006/main">
            <a:off x="5715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Locate box</a:t>
            </a:r>
          </a:p>
        </p:txBody>
      </p:sp>
      <p:sp>
        <p:nvSpPr>
          <p:cNvPr id="24" name="flow-node-63">
            <a:extLst xmlns:a="http://schemas.openxmlformats.org/drawingml/2006/main">
              <a:ext uri="{FF2B5EF4-FFF2-40B4-BE49-F238E27FC236}">
                <a16:creationId xmlns:a16="http://schemas.microsoft.com/office/drawing/2014/main" id="{A9B815D4-BA85-45EC-A075-71B65BC9BCEC}"/>
              </a:ext>
            </a:extLst>
          </p:cNvPr>
          <p:cNvSpPr>
            <a:spLocks xmlns:a="http://schemas.openxmlformats.org/drawingml/2006/main" noGrp="1"/>
          </p:cNvSpPr>
          <p:nvPr/>
        </p:nvSpPr>
        <p:spPr>
          <a:xfrm xmlns:a="http://schemas.openxmlformats.org/drawingml/2006/main">
            <a:off x="2628900" y="5267325"/>
            <a:ext cx="1876425" cy="457200"/>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Lock skid</a:t>
            </a:r>
          </a:p>
        </p:txBody>
      </p:sp>
      <p:sp>
        <p:nvSpPr>
          <p:cNvPr id="26" name="flow-node-64">
            <a:extLst xmlns:a="http://schemas.openxmlformats.org/drawingml/2006/main">
              <a:ext uri="{FF2B5EF4-FFF2-40B4-BE49-F238E27FC236}">
                <a16:creationId xmlns:a16="http://schemas.microsoft.com/office/drawing/2014/main" id="{936315D8-ABF3-4568-A469-3CD109FB5C09}"/>
              </a:ext>
            </a:extLst>
          </p:cNvPr>
          <p:cNvSpPr>
            <a:spLocks xmlns:a="http://schemas.openxmlformats.org/drawingml/2006/main" noGrp="1"/>
          </p:cNvSpPr>
          <p:nvPr/>
        </p:nvSpPr>
        <p:spPr>
          <a:xfrm xmlns:a="http://schemas.openxmlformats.org/drawingml/2006/main">
            <a:off x="46863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Tow trolley</a:t>
            </a:r>
          </a:p>
        </p:txBody>
      </p:sp>
      <p:sp>
        <p:nvSpPr>
          <p:cNvPr id="28" name="graphic-text-65">
            <a:extLst xmlns:a="http://schemas.openxmlformats.org/drawingml/2006/main">
              <a:ext uri="{FF2B5EF4-FFF2-40B4-BE49-F238E27FC236}">
                <a16:creationId xmlns:a16="http://schemas.microsoft.com/office/drawing/2014/main" id="{9F1DF3A4-73A9-4DC8-B70B-0A400509FD22}"/>
              </a:ext>
            </a:extLst>
          </p:cNvPr>
          <p:cNvSpPr>
            <a:spLocks xmlns:a="http://schemas.openxmlformats.org/drawingml/2006/main" noGrp="1"/>
          </p:cNvSpPr>
          <p:nvPr/>
        </p:nvSpPr>
        <p:spPr>
          <a:xfrm xmlns:a="http://schemas.openxmlformats.org/drawingml/2006/main">
            <a:off x="7105650" y="5219700"/>
            <a:ext cx="2143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150" b="1">
                <a:solidFill>
                  <a:srgbClr val="C51E2C"/>
                </a:solidFill>
                <a:latin typeface="Arial"/>
                <a:ea typeface="Arial"/>
                <a:cs typeface="Arial"/>
              </a:defRPr>
            </a:defPPr>
          </a:lstStyle>
          <a:p xmlns:a="http://schemas.openxmlformats.org/drawingml/2006/main">
            <a:pPr algn="l">
              <a:buNone/>
              <a:defRPr sz="3150" b="1">
                <a:solidFill>
                  <a:srgbClr val="C51E2C"/>
                </a:solidFill>
                <a:latin typeface="Arial"/>
                <a:ea typeface="Arial"/>
                <a:cs typeface="Arial"/>
              </a:defRPr>
            </a:pPr>
            <a:r>
              <a:rPr sz="3150" b="1">
                <a:solidFill>
                  <a:srgbClr val="C51E2C"/>
                </a:solidFill>
                <a:latin typeface="Arial"/>
                <a:ea typeface="Arial"/>
                <a:cs typeface="Arial"/>
              </a:rPr>
              <a:t>S$5.81m</a:t>
            </a:r>
          </a:p>
        </p:txBody>
      </p:sp>
      <p:sp>
        <p:nvSpPr>
          <p:cNvPr id="29" name="graphic-text-66">
            <a:extLst xmlns:a="http://schemas.openxmlformats.org/drawingml/2006/main">
              <a:ext uri="{FF2B5EF4-FFF2-40B4-BE49-F238E27FC236}">
                <a16:creationId xmlns:a16="http://schemas.microsoft.com/office/drawing/2014/main" id="{61A7ABD4-0F7C-43A5-BEE1-A286778E99C4}"/>
              </a:ext>
            </a:extLst>
          </p:cNvPr>
          <p:cNvSpPr>
            <a:spLocks xmlns:a="http://schemas.openxmlformats.org/drawingml/2006/main" noGrp="1"/>
          </p:cNvSpPr>
          <p:nvPr/>
        </p:nvSpPr>
        <p:spPr>
          <a:xfrm xmlns:a="http://schemas.openxmlformats.org/drawingml/2006/main">
            <a:off x="9382125" y="5238750"/>
            <a:ext cx="2095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Full scope CAPEX</a:t>
            </a:r>
          </a:p>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including ASRS</a:t>
            </a:r>
          </a:p>
        </p:txBody>
      </p:sp>
      <p:sp>
        <p:nvSpPr>
          <p:cNvPr id="30" name="graphic-text-67">
            <a:extLst xmlns:a="http://schemas.openxmlformats.org/drawingml/2006/main">
              <a:ext uri="{FF2B5EF4-FFF2-40B4-BE49-F238E27FC236}">
                <a16:creationId xmlns:a16="http://schemas.microsoft.com/office/drawing/2014/main" id="{08CB8CC3-3B30-4DD8-B52D-66DE5B27C1B9}"/>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Concept illustration. Box, lock, reach and trolley structure require qualification.</a:t>
            </a:r>
          </a:p>
        </p:txBody>
      </p:sp>
    </p:spTree>
    <p:extLst>
      <p:ext uri="{BB962C8B-B14F-4D97-AF65-F5344CB8AC3E}">
        <p14:creationId xmlns:p14="http://schemas.microsoft.com/office/powerpoint/2010/main" val="75214313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7" name="">
            <a:extLst xmlns:a="http://schemas.openxmlformats.org/drawingml/2006/main">
              <a:ext uri="{FF2B5EF4-FFF2-40B4-BE49-F238E27FC236}">
                <a16:creationId xmlns:a16="http://schemas.microsoft.com/office/drawing/2014/main" id="{8B24B00B-EC5F-4ECC-972C-9D9B8C5BA71A}"/>
              </a:ext>
            </a:extLst>
          </p:cNvPr>
          <p:cNvCxnSpPr>
            <a:stCxn xmlns:a="http://schemas.openxmlformats.org/drawingml/2006/main" id="24" idx="3"/>
            <a:endCxn xmlns:a="http://schemas.openxmlformats.org/drawingml/2006/main" id="26" idx="1"/>
          </p:cNvCxnSpPr>
          <p:nvPr/>
        </p:nvCxnSpPr>
        <p:spPr>
          <a:xfrm xmlns:a="http://schemas.openxmlformats.org/drawingml/2006/main">
            <a:off x="45053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5" name="">
            <a:extLst xmlns:a="http://schemas.openxmlformats.org/drawingml/2006/main">
              <a:ext uri="{FF2B5EF4-FFF2-40B4-BE49-F238E27FC236}">
                <a16:creationId xmlns:a16="http://schemas.microsoft.com/office/drawing/2014/main" id="{BA9A34EF-27E3-4E69-AA00-54B714BE19FC}"/>
              </a:ext>
            </a:extLst>
          </p:cNvPr>
          <p:cNvCxnSpPr>
            <a:stCxn xmlns:a="http://schemas.openxmlformats.org/drawingml/2006/main" id="23" idx="3"/>
            <a:endCxn xmlns:a="http://schemas.openxmlformats.org/drawingml/2006/main" id="24" idx="1"/>
          </p:cNvCxnSpPr>
          <p:nvPr/>
        </p:nvCxnSpPr>
        <p:spPr>
          <a:xfrm xmlns:a="http://schemas.openxmlformats.org/drawingml/2006/main">
            <a:off x="24479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7" name="">
            <a:extLst xmlns:a="http://schemas.openxmlformats.org/drawingml/2006/main">
              <a:ext uri="{FF2B5EF4-FFF2-40B4-BE49-F238E27FC236}">
                <a16:creationId xmlns:a16="http://schemas.microsoft.com/office/drawing/2014/main" id="{4689EF8F-BA4F-45AD-BD47-EEC09FC9C41B}"/>
              </a:ext>
            </a:extLst>
          </p:cNvPr>
          <p:cNvPicPr>
            <a:picLocks xmlns:a="http://schemas.openxmlformats.org/drawingml/2006/main" noChangeAspect="1"/>
          </p:cNvPicPr>
          <p:nvPr/>
        </p:nvPicPr>
        <p:blipFill>
          <a:blip xmlns:r="http://schemas.openxmlformats.org/officeDocument/2006/relationships" xmlns:a="http://schemas.openxmlformats.org/drawingml/2006/main" r:embed="R7db9416a9c28421d"/>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B89D7A46-02C2-492F-86C2-2D70C937147D}"/>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OPTION C / ENGINEERING APPLICATION</a:t>
            </a:r>
          </a:p>
        </p:txBody>
      </p:sp>
      <p:sp>
        <p:nvSpPr>
          <p:cNvPr id="3" name="text-1">
            <a:extLst xmlns:a="http://schemas.openxmlformats.org/drawingml/2006/main">
              <a:ext uri="{FF2B5EF4-FFF2-40B4-BE49-F238E27FC236}">
                <a16:creationId xmlns:a16="http://schemas.microsoft.com/office/drawing/2014/main" id="{354AD904-345A-4F0D-97AB-AF9C00B1D11F}"/>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 / MiR250 box jack between fixed docks</a:t>
            </a:r>
          </a:p>
        </p:txBody>
      </p:sp>
      <p:sp>
        <p:nvSpPr>
          <p:cNvPr id="4" name="">
            <a:extLst xmlns:a="http://schemas.openxmlformats.org/drawingml/2006/main">
              <a:ext uri="{FF2B5EF4-FFF2-40B4-BE49-F238E27FC236}">
                <a16:creationId xmlns:a16="http://schemas.microsoft.com/office/drawing/2014/main" id="{25C90B6A-3D9A-4003-B71E-FB4DD919EA2B}"/>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2E9173C9-7C73-4B33-A0C3-FE1BB13D8AC4}"/>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09959CC-DCC0-442C-98D8-CFC99BFBE9B1}"/>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E403EFC1-CAAC-41BC-9670-3CC0FC64F21C}"/>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09</a:t>
            </a:r>
          </a:p>
        </p:txBody>
      </p:sp>
      <p:pic>
        <p:nvPicPr>
          <p:cNvPr id="18" name="">
            <a:extLst xmlns:a="http://schemas.openxmlformats.org/drawingml/2006/main">
              <a:ext uri="{FF2B5EF4-FFF2-40B4-BE49-F238E27FC236}">
                <a16:creationId xmlns:a16="http://schemas.microsoft.com/office/drawing/2014/main" id="{B8077810-B370-45C0-90E0-F6F9BFEB50F9}"/>
              </a:ext>
            </a:extLst>
          </p:cNvPr>
          <p:cNvPicPr>
            <a:picLocks xmlns:a="http://schemas.openxmlformats.org/drawingml/2006/main" noChangeAspect="1"/>
          </p:cNvPicPr>
          <p:nvPr/>
        </p:nvPicPr>
        <p:blipFill>
          <a:blip xmlns:r="http://schemas.openxmlformats.org/officeDocument/2006/relationships" xmlns:a="http://schemas.openxmlformats.org/drawingml/2006/main" r:embed="Raa93ca7045724bb3"/>
          <a:stretch xmlns:a="http://schemas.openxmlformats.org/drawingml/2006/main"/>
        </p:blipFill>
        <p:spPr>
          <a:xfrm xmlns:a="http://schemas.openxmlformats.org/drawingml/2006/main">
            <a:off x="1117221" y="1924050"/>
            <a:ext cx="5004557" cy="3162300"/>
          </a:xfrm>
          <a:prstGeom xmlns:a="http://schemas.openxmlformats.org/drawingml/2006/main" prst="rect">
            <a:avLst/>
          </a:prstGeom>
        </p:spPr>
      </p:pic>
      <p:sp>
        <p:nvSpPr>
          <p:cNvPr id="19" name="graphic-text-68">
            <a:extLst xmlns:a="http://schemas.openxmlformats.org/drawingml/2006/main">
              <a:ext uri="{FF2B5EF4-FFF2-40B4-BE49-F238E27FC236}">
                <a16:creationId xmlns:a16="http://schemas.microsoft.com/office/drawing/2014/main" id="{4FB4C0B2-298C-4FDE-B081-37892421D23B}"/>
              </a:ext>
            </a:extLst>
          </p:cNvPr>
          <p:cNvSpPr>
            <a:spLocks xmlns:a="http://schemas.openxmlformats.org/drawingml/2006/main" noGrp="1"/>
          </p:cNvSpPr>
          <p:nvPr/>
        </p:nvSpPr>
        <p:spPr>
          <a:xfrm xmlns:a="http://schemas.openxmlformats.org/drawingml/2006/main">
            <a:off x="7105650" y="1943100"/>
            <a:ext cx="409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75" b="1">
                <a:solidFill>
                  <a:srgbClr val="C51E2C"/>
                </a:solidFill>
                <a:latin typeface="Arial"/>
                <a:ea typeface="Arial"/>
                <a:cs typeface="Arial"/>
              </a:defRPr>
            </a:defPPr>
          </a:lstStyle>
          <a:p xmlns:a="http://schemas.openxmlformats.org/drawingml/2006/main">
            <a:pPr algn="l">
              <a:buNone/>
              <a:defRPr sz="1275" b="1">
                <a:solidFill>
                  <a:srgbClr val="C51E2C"/>
                </a:solidFill>
                <a:latin typeface="Arial"/>
                <a:ea typeface="Arial"/>
                <a:cs typeface="Arial"/>
              </a:defRPr>
            </a:pPr>
            <a:r>
              <a:rPr sz="1275" b="1">
                <a:solidFill>
                  <a:srgbClr val="C51E2C"/>
                </a:solidFill>
                <a:latin typeface="Arial"/>
                <a:ea typeface="Arial"/>
                <a:cs typeface="Arial"/>
              </a:rPr>
              <a:t>MOST SUITABLE</a:t>
            </a:r>
          </a:p>
        </p:txBody>
      </p:sp>
      <p:sp>
        <p:nvSpPr>
          <p:cNvPr id="20" name="graphic-text-69">
            <a:extLst xmlns:a="http://schemas.openxmlformats.org/drawingml/2006/main">
              <a:ext uri="{FF2B5EF4-FFF2-40B4-BE49-F238E27FC236}">
                <a16:creationId xmlns:a16="http://schemas.microsoft.com/office/drawing/2014/main" id="{43381A7A-7308-42BD-9B18-08997269D058}"/>
              </a:ext>
            </a:extLst>
          </p:cNvPr>
          <p:cNvSpPr>
            <a:spLocks xmlns:a="http://schemas.openxmlformats.org/drawingml/2006/main" noGrp="1"/>
          </p:cNvSpPr>
          <p:nvPr/>
        </p:nvSpPr>
        <p:spPr>
          <a:xfrm xmlns:a="http://schemas.openxmlformats.org/drawingml/2006/main">
            <a:off x="7105650" y="2276475"/>
            <a:ext cx="43338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950" b="1">
                <a:solidFill>
                  <a:srgbClr val="242629"/>
                </a:solidFill>
                <a:latin typeface="Arial"/>
                <a:ea typeface="Arial"/>
                <a:cs typeface="Arial"/>
              </a:defRPr>
            </a:defPPr>
          </a:lstStyle>
          <a:p xmlns:a="http://schemas.openxmlformats.org/drawingml/2006/main">
            <a:pPr algn="l">
              <a:buNone/>
              <a:defRPr sz="1950" b="1">
                <a:solidFill>
                  <a:srgbClr val="242629"/>
                </a:solidFill>
                <a:latin typeface="Arial"/>
                <a:ea typeface="Arial"/>
                <a:cs typeface="Arial"/>
              </a:defRPr>
            </a:pPr>
            <a:r>
              <a:rPr sz="1950" b="1">
                <a:solidFill>
                  <a:srgbClr val="242629"/>
                </a:solidFill>
                <a:latin typeface="Arial"/>
                <a:ea typeface="Arial"/>
                <a:cs typeface="Arial"/>
              </a:rPr>
              <a:t>Point-to-point buffers and stable docks</a:t>
            </a:r>
          </a:p>
        </p:txBody>
      </p:sp>
      <p:sp>
        <p:nvSpPr>
          <p:cNvPr id="21" name="graphic-text-70">
            <a:extLst xmlns:a="http://schemas.openxmlformats.org/drawingml/2006/main">
              <a:ext uri="{FF2B5EF4-FFF2-40B4-BE49-F238E27FC236}">
                <a16:creationId xmlns:a16="http://schemas.microsoft.com/office/drawing/2014/main" id="{748F7B28-6D9D-4670-B3B7-A779C48C2179}"/>
              </a:ext>
            </a:extLst>
          </p:cNvPr>
          <p:cNvSpPr>
            <a:spLocks xmlns:a="http://schemas.openxmlformats.org/drawingml/2006/main" noGrp="1"/>
          </p:cNvSpPr>
          <p:nvPr/>
        </p:nvSpPr>
        <p:spPr>
          <a:xfrm xmlns:a="http://schemas.openxmlformats.org/drawingml/2006/main">
            <a:off x="7105650" y="3057525"/>
            <a:ext cx="43624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Only the box and rigid base travel. Both docking frames stay at the stations.</a:t>
            </a:r>
          </a:p>
        </p:txBody>
      </p:sp>
      <p:sp>
        <p:nvSpPr>
          <p:cNvPr id="22" name="graphic-text-71">
            <a:extLst xmlns:a="http://schemas.openxmlformats.org/drawingml/2006/main">
              <a:ext uri="{FF2B5EF4-FFF2-40B4-BE49-F238E27FC236}">
                <a16:creationId xmlns:a16="http://schemas.microsoft.com/office/drawing/2014/main" id="{E53724C8-E16E-473E-B8ED-120992475768}"/>
              </a:ext>
            </a:extLst>
          </p:cNvPr>
          <p:cNvSpPr>
            <a:spLocks xmlns:a="http://schemas.openxmlformats.org/drawingml/2006/main" noGrp="1"/>
          </p:cNvSpPr>
          <p:nvPr/>
        </p:nvSpPr>
        <p:spPr>
          <a:xfrm xmlns:a="http://schemas.openxmlformats.org/drawingml/2006/main">
            <a:off x="7105650" y="4000500"/>
            <a:ext cx="4362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Custom guided lift and retention need validation. New ergonomic lift stations add cost.</a:t>
            </a:r>
          </a:p>
        </p:txBody>
      </p:sp>
      <p:sp>
        <p:nvSpPr>
          <p:cNvPr id="23" name="flow-node-72">
            <a:extLst xmlns:a="http://schemas.openxmlformats.org/drawingml/2006/main">
              <a:ext uri="{FF2B5EF4-FFF2-40B4-BE49-F238E27FC236}">
                <a16:creationId xmlns:a16="http://schemas.microsoft.com/office/drawing/2014/main" id="{401DE440-342A-463C-B6FC-9F777AFF59F3}"/>
              </a:ext>
            </a:extLst>
          </p:cNvPr>
          <p:cNvSpPr>
            <a:spLocks xmlns:a="http://schemas.openxmlformats.org/drawingml/2006/main" noGrp="1"/>
          </p:cNvSpPr>
          <p:nvPr/>
        </p:nvSpPr>
        <p:spPr>
          <a:xfrm xmlns:a="http://schemas.openxmlformats.org/drawingml/2006/main">
            <a:off x="5715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Enter / lift</a:t>
            </a:r>
          </a:p>
        </p:txBody>
      </p:sp>
      <p:sp>
        <p:nvSpPr>
          <p:cNvPr id="24" name="flow-node-73">
            <a:extLst xmlns:a="http://schemas.openxmlformats.org/drawingml/2006/main">
              <a:ext uri="{FF2B5EF4-FFF2-40B4-BE49-F238E27FC236}">
                <a16:creationId xmlns:a16="http://schemas.microsoft.com/office/drawing/2014/main" id="{75162C8A-8D22-47B4-9959-29781D388210}"/>
              </a:ext>
            </a:extLst>
          </p:cNvPr>
          <p:cNvSpPr>
            <a:spLocks xmlns:a="http://schemas.openxmlformats.org/drawingml/2006/main" noGrp="1"/>
          </p:cNvSpPr>
          <p:nvPr/>
        </p:nvSpPr>
        <p:spPr>
          <a:xfrm xmlns:a="http://schemas.openxmlformats.org/drawingml/2006/main">
            <a:off x="2628900" y="5267325"/>
            <a:ext cx="1876425" cy="457200"/>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Carry box</a:t>
            </a:r>
          </a:p>
        </p:txBody>
      </p:sp>
      <p:sp>
        <p:nvSpPr>
          <p:cNvPr id="26" name="flow-node-74">
            <a:extLst xmlns:a="http://schemas.openxmlformats.org/drawingml/2006/main">
              <a:ext uri="{FF2B5EF4-FFF2-40B4-BE49-F238E27FC236}">
                <a16:creationId xmlns:a16="http://schemas.microsoft.com/office/drawing/2014/main" id="{6D95AF41-7AA3-4053-B1A0-15E68EE9DDBE}"/>
              </a:ext>
            </a:extLst>
          </p:cNvPr>
          <p:cNvSpPr>
            <a:spLocks xmlns:a="http://schemas.openxmlformats.org/drawingml/2006/main" noGrp="1"/>
          </p:cNvSpPr>
          <p:nvPr/>
        </p:nvSpPr>
        <p:spPr>
          <a:xfrm xmlns:a="http://schemas.openxmlformats.org/drawingml/2006/main">
            <a:off x="46863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Lower / exit</a:t>
            </a:r>
          </a:p>
        </p:txBody>
      </p:sp>
      <p:sp>
        <p:nvSpPr>
          <p:cNvPr id="28" name="graphic-text-75">
            <a:extLst xmlns:a="http://schemas.openxmlformats.org/drawingml/2006/main">
              <a:ext uri="{FF2B5EF4-FFF2-40B4-BE49-F238E27FC236}">
                <a16:creationId xmlns:a16="http://schemas.microsoft.com/office/drawing/2014/main" id="{5FF63B20-4309-4AC7-8840-9736B925CEE9}"/>
              </a:ext>
            </a:extLst>
          </p:cNvPr>
          <p:cNvSpPr>
            <a:spLocks xmlns:a="http://schemas.openxmlformats.org/drawingml/2006/main" noGrp="1"/>
          </p:cNvSpPr>
          <p:nvPr/>
        </p:nvSpPr>
        <p:spPr>
          <a:xfrm xmlns:a="http://schemas.openxmlformats.org/drawingml/2006/main">
            <a:off x="7105650" y="5219700"/>
            <a:ext cx="2143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150" b="1">
                <a:solidFill>
                  <a:srgbClr val="C51E2C"/>
                </a:solidFill>
                <a:latin typeface="Arial"/>
                <a:ea typeface="Arial"/>
                <a:cs typeface="Arial"/>
              </a:defRPr>
            </a:defPPr>
          </a:lstStyle>
          <a:p xmlns:a="http://schemas.openxmlformats.org/drawingml/2006/main">
            <a:pPr algn="l">
              <a:buNone/>
              <a:defRPr sz="3150" b="1">
                <a:solidFill>
                  <a:srgbClr val="C51E2C"/>
                </a:solidFill>
                <a:latin typeface="Arial"/>
                <a:ea typeface="Arial"/>
                <a:cs typeface="Arial"/>
              </a:defRPr>
            </a:pPr>
            <a:r>
              <a:rPr sz="3150" b="1">
                <a:solidFill>
                  <a:srgbClr val="C51E2C"/>
                </a:solidFill>
                <a:latin typeface="Arial"/>
                <a:ea typeface="Arial"/>
                <a:cs typeface="Arial"/>
              </a:rPr>
              <a:t>S$6.07m</a:t>
            </a:r>
          </a:p>
        </p:txBody>
      </p:sp>
      <p:sp>
        <p:nvSpPr>
          <p:cNvPr id="29" name="graphic-text-76">
            <a:extLst xmlns:a="http://schemas.openxmlformats.org/drawingml/2006/main">
              <a:ext uri="{FF2B5EF4-FFF2-40B4-BE49-F238E27FC236}">
                <a16:creationId xmlns:a16="http://schemas.microsoft.com/office/drawing/2014/main" id="{765D390C-41B8-4F77-B77D-94F6978D47CE}"/>
              </a:ext>
            </a:extLst>
          </p:cNvPr>
          <p:cNvSpPr>
            <a:spLocks xmlns:a="http://schemas.openxmlformats.org/drawingml/2006/main" noGrp="1"/>
          </p:cNvSpPr>
          <p:nvPr/>
        </p:nvSpPr>
        <p:spPr>
          <a:xfrm xmlns:a="http://schemas.openxmlformats.org/drawingml/2006/main">
            <a:off x="9382125" y="5238750"/>
            <a:ext cx="2095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Full scope CAPEX</a:t>
            </a:r>
          </a:p>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including ASRS</a:t>
            </a:r>
          </a:p>
        </p:txBody>
      </p:sp>
      <p:sp>
        <p:nvSpPr>
          <p:cNvPr id="30" name="graphic-text-77">
            <a:extLst xmlns:a="http://schemas.openxmlformats.org/drawingml/2006/main">
              <a:ext uri="{FF2B5EF4-FFF2-40B4-BE49-F238E27FC236}">
                <a16:creationId xmlns:a16="http://schemas.microsoft.com/office/drawing/2014/main" id="{42C80501-E752-4F15-82BE-FC96A375FCD1}"/>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Rigid base required. Unsupported corrugated PP cannot be the jack lifting surface.</a:t>
            </a:r>
          </a:p>
        </p:txBody>
      </p:sp>
    </p:spTree>
    <p:extLst>
      <p:ext uri="{BB962C8B-B14F-4D97-AF65-F5344CB8AC3E}">
        <p14:creationId xmlns:p14="http://schemas.microsoft.com/office/powerpoint/2010/main" val="11865577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7" name="">
            <a:extLst xmlns:a="http://schemas.openxmlformats.org/drawingml/2006/main">
              <a:ext uri="{FF2B5EF4-FFF2-40B4-BE49-F238E27FC236}">
                <a16:creationId xmlns:a16="http://schemas.microsoft.com/office/drawing/2014/main" id="{7D3A6669-D536-41D0-A0DC-ADCD926321DD}"/>
              </a:ext>
            </a:extLst>
          </p:cNvPr>
          <p:cNvCxnSpPr>
            <a:stCxn xmlns:a="http://schemas.openxmlformats.org/drawingml/2006/main" id="24" idx="3"/>
            <a:endCxn xmlns:a="http://schemas.openxmlformats.org/drawingml/2006/main" id="26" idx="1"/>
          </p:cNvCxnSpPr>
          <p:nvPr/>
        </p:nvCxnSpPr>
        <p:spPr>
          <a:xfrm xmlns:a="http://schemas.openxmlformats.org/drawingml/2006/main">
            <a:off x="45053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5" name="">
            <a:extLst xmlns:a="http://schemas.openxmlformats.org/drawingml/2006/main">
              <a:ext uri="{FF2B5EF4-FFF2-40B4-BE49-F238E27FC236}">
                <a16:creationId xmlns:a16="http://schemas.microsoft.com/office/drawing/2014/main" id="{1C8D47CE-ADCD-438B-B179-F1E505CE5F25}"/>
              </a:ext>
            </a:extLst>
          </p:cNvPr>
          <p:cNvCxnSpPr>
            <a:stCxn xmlns:a="http://schemas.openxmlformats.org/drawingml/2006/main" id="23" idx="3"/>
            <a:endCxn xmlns:a="http://schemas.openxmlformats.org/drawingml/2006/main" id="24" idx="1"/>
          </p:cNvCxnSpPr>
          <p:nvPr/>
        </p:nvCxnSpPr>
        <p:spPr>
          <a:xfrm xmlns:a="http://schemas.openxmlformats.org/drawingml/2006/main">
            <a:off x="2447925" y="5495925"/>
            <a:ext cx="180975"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7" name="">
            <a:extLst xmlns:a="http://schemas.openxmlformats.org/drawingml/2006/main">
              <a:ext uri="{FF2B5EF4-FFF2-40B4-BE49-F238E27FC236}">
                <a16:creationId xmlns:a16="http://schemas.microsoft.com/office/drawing/2014/main" id="{80A02BFD-B2B7-4325-A369-2EA89BA565AF}"/>
              </a:ext>
            </a:extLst>
          </p:cNvPr>
          <p:cNvPicPr>
            <a:picLocks xmlns:a="http://schemas.openxmlformats.org/drawingml/2006/main" noChangeAspect="1"/>
          </p:cNvPicPr>
          <p:nvPr/>
        </p:nvPicPr>
        <p:blipFill>
          <a:blip xmlns:r="http://schemas.openxmlformats.org/officeDocument/2006/relationships" xmlns:a="http://schemas.openxmlformats.org/drawingml/2006/main" r:embed="Rdd51886a7a12448c"/>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03066EA-65B0-4BC3-A2AE-F2A42C75AB98}"/>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OPTION D / ENGINEERING APPLICATION</a:t>
            </a:r>
          </a:p>
        </p:txBody>
      </p:sp>
      <p:sp>
        <p:nvSpPr>
          <p:cNvPr id="3" name="text-1">
            <a:extLst xmlns:a="http://schemas.openxmlformats.org/drawingml/2006/main">
              <a:ext uri="{FF2B5EF4-FFF2-40B4-BE49-F238E27FC236}">
                <a16:creationId xmlns:a16="http://schemas.microsoft.com/office/drawing/2014/main" id="{BA678ACE-751D-43D4-BD70-71DE2B20B22C}"/>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D / Conveyor AMR with powered docks</a:t>
            </a:r>
          </a:p>
        </p:txBody>
      </p:sp>
      <p:sp>
        <p:nvSpPr>
          <p:cNvPr id="4" name="">
            <a:extLst xmlns:a="http://schemas.openxmlformats.org/drawingml/2006/main">
              <a:ext uri="{FF2B5EF4-FFF2-40B4-BE49-F238E27FC236}">
                <a16:creationId xmlns:a16="http://schemas.microsoft.com/office/drawing/2014/main" id="{856DEE4E-5EBB-4EA0-8FE3-9EBBB553B97C}"/>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2537D88-1D3A-407C-8487-0667D5F4926A}"/>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50E8E01B-C4EA-4E86-B225-602DCFED353E}"/>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696EDF62-B3F0-4594-9E47-2A4A5567C02B}"/>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10</a:t>
            </a:r>
          </a:p>
        </p:txBody>
      </p:sp>
      <p:pic>
        <p:nvPicPr>
          <p:cNvPr id="18" name="">
            <a:extLst xmlns:a="http://schemas.openxmlformats.org/drawingml/2006/main">
              <a:ext uri="{FF2B5EF4-FFF2-40B4-BE49-F238E27FC236}">
                <a16:creationId xmlns:a16="http://schemas.microsoft.com/office/drawing/2014/main" id="{4694CC8B-A08F-4FE8-8AFB-C0D7AADE409E}"/>
              </a:ext>
            </a:extLst>
          </p:cNvPr>
          <p:cNvPicPr>
            <a:picLocks xmlns:a="http://schemas.openxmlformats.org/drawingml/2006/main" noChangeAspect="1"/>
          </p:cNvPicPr>
          <p:nvPr/>
        </p:nvPicPr>
        <p:blipFill>
          <a:blip xmlns:r="http://schemas.openxmlformats.org/officeDocument/2006/relationships" xmlns:a="http://schemas.openxmlformats.org/drawingml/2006/main" r:embed="R0ca367f4d6144515"/>
          <a:stretch xmlns:a="http://schemas.openxmlformats.org/drawingml/2006/main"/>
        </p:blipFill>
        <p:spPr>
          <a:xfrm xmlns:a="http://schemas.openxmlformats.org/drawingml/2006/main">
            <a:off x="571500" y="1981200"/>
            <a:ext cx="6096000" cy="3048000"/>
          </a:xfrm>
          <a:prstGeom xmlns:a="http://schemas.openxmlformats.org/drawingml/2006/main" prst="rect">
            <a:avLst/>
          </a:prstGeom>
        </p:spPr>
      </p:pic>
      <p:sp>
        <p:nvSpPr>
          <p:cNvPr id="19" name="graphic-text-78">
            <a:extLst xmlns:a="http://schemas.openxmlformats.org/drawingml/2006/main">
              <a:ext uri="{FF2B5EF4-FFF2-40B4-BE49-F238E27FC236}">
                <a16:creationId xmlns:a16="http://schemas.microsoft.com/office/drawing/2014/main" id="{C7C004C1-9ED5-4539-8930-6AF416E08842}"/>
              </a:ext>
            </a:extLst>
          </p:cNvPr>
          <p:cNvSpPr>
            <a:spLocks xmlns:a="http://schemas.openxmlformats.org/drawingml/2006/main" noGrp="1"/>
          </p:cNvSpPr>
          <p:nvPr/>
        </p:nvSpPr>
        <p:spPr>
          <a:xfrm xmlns:a="http://schemas.openxmlformats.org/drawingml/2006/main">
            <a:off x="7105650" y="1943100"/>
            <a:ext cx="409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75" b="1">
                <a:solidFill>
                  <a:srgbClr val="C51E2C"/>
                </a:solidFill>
                <a:latin typeface="Arial"/>
                <a:ea typeface="Arial"/>
                <a:cs typeface="Arial"/>
              </a:defRPr>
            </a:defPPr>
          </a:lstStyle>
          <a:p xmlns:a="http://schemas.openxmlformats.org/drawingml/2006/main">
            <a:pPr algn="l">
              <a:buNone/>
              <a:defRPr sz="1275" b="1">
                <a:solidFill>
                  <a:srgbClr val="C51E2C"/>
                </a:solidFill>
                <a:latin typeface="Arial"/>
                <a:ea typeface="Arial"/>
                <a:cs typeface="Arial"/>
              </a:defRPr>
            </a:pPr>
            <a:r>
              <a:rPr sz="1275" b="1">
                <a:solidFill>
                  <a:srgbClr val="C51E2C"/>
                </a:solidFill>
                <a:latin typeface="Arial"/>
                <a:ea typeface="Arial"/>
                <a:cs typeface="Arial"/>
              </a:rPr>
              <a:t>MOST SUITABLE</a:t>
            </a:r>
          </a:p>
        </p:txBody>
      </p:sp>
      <p:sp>
        <p:nvSpPr>
          <p:cNvPr id="20" name="graphic-text-79">
            <a:extLst xmlns:a="http://schemas.openxmlformats.org/drawingml/2006/main">
              <a:ext uri="{FF2B5EF4-FFF2-40B4-BE49-F238E27FC236}">
                <a16:creationId xmlns:a16="http://schemas.microsoft.com/office/drawing/2014/main" id="{2E41567D-8FB8-4C96-B48E-E778EFCB6CD3}"/>
              </a:ext>
            </a:extLst>
          </p:cNvPr>
          <p:cNvSpPr>
            <a:spLocks xmlns:a="http://schemas.openxmlformats.org/drawingml/2006/main" noGrp="1"/>
          </p:cNvSpPr>
          <p:nvPr/>
        </p:nvSpPr>
        <p:spPr>
          <a:xfrm xmlns:a="http://schemas.openxmlformats.org/drawingml/2006/main">
            <a:off x="7105650" y="2276475"/>
            <a:ext cx="43338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950" b="1">
                <a:solidFill>
                  <a:srgbClr val="242629"/>
                </a:solidFill>
                <a:latin typeface="Arial"/>
                <a:ea typeface="Arial"/>
                <a:cs typeface="Arial"/>
              </a:defRPr>
            </a:defPPr>
          </a:lstStyle>
          <a:p xmlns:a="http://schemas.openxmlformats.org/drawingml/2006/main">
            <a:pPr algn="l">
              <a:buNone/>
              <a:defRPr sz="1950" b="1">
                <a:solidFill>
                  <a:srgbClr val="242629"/>
                </a:solidFill>
                <a:latin typeface="Arial"/>
                <a:ea typeface="Arial"/>
                <a:cs typeface="Arial"/>
              </a:defRPr>
            </a:pPr>
            <a:r>
              <a:rPr sz="1950" b="1">
                <a:solidFill>
                  <a:srgbClr val="242629"/>
                </a:solidFill>
                <a:latin typeface="Arial"/>
                <a:ea typeface="Arial"/>
                <a:cs typeface="Arial"/>
              </a:rPr>
              <a:t>Repeat transfer lanes and ASRS ports</a:t>
            </a:r>
          </a:p>
        </p:txBody>
      </p:sp>
      <p:sp>
        <p:nvSpPr>
          <p:cNvPr id="21" name="graphic-text-80">
            <a:extLst xmlns:a="http://schemas.openxmlformats.org/drawingml/2006/main">
              <a:ext uri="{FF2B5EF4-FFF2-40B4-BE49-F238E27FC236}">
                <a16:creationId xmlns:a16="http://schemas.microsoft.com/office/drawing/2014/main" id="{C28DF6F5-B32F-497F-81B9-654EB2AFA6F5}"/>
              </a:ext>
            </a:extLst>
          </p:cNvPr>
          <p:cNvSpPr>
            <a:spLocks xmlns:a="http://schemas.openxmlformats.org/drawingml/2006/main" noGrp="1"/>
          </p:cNvSpPr>
          <p:nvPr/>
        </p:nvSpPr>
        <p:spPr>
          <a:xfrm xmlns:a="http://schemas.openxmlformats.org/drawingml/2006/main">
            <a:off x="7105650" y="3057525"/>
            <a:ext cx="43624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Automated handoffs suit repeatable transfer planes and conveyor interfaces.</a:t>
            </a:r>
          </a:p>
        </p:txBody>
      </p:sp>
      <p:sp>
        <p:nvSpPr>
          <p:cNvPr id="22" name="graphic-text-81">
            <a:extLst xmlns:a="http://schemas.openxmlformats.org/drawingml/2006/main">
              <a:ext uri="{FF2B5EF4-FFF2-40B4-BE49-F238E27FC236}">
                <a16:creationId xmlns:a16="http://schemas.microsoft.com/office/drawing/2014/main" id="{95C7F6DA-D146-468C-9487-73BD41070FA4}"/>
              </a:ext>
            </a:extLst>
          </p:cNvPr>
          <p:cNvSpPr>
            <a:spLocks xmlns:a="http://schemas.openxmlformats.org/drawingml/2006/main" noGrp="1"/>
          </p:cNvSpPr>
          <p:nvPr/>
        </p:nvSpPr>
        <p:spPr>
          <a:xfrm xmlns:a="http://schemas.openxmlformats.org/drawingml/2006/main">
            <a:off x="7105650" y="4000500"/>
            <a:ext cx="4362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Powered docks, sensors and guarding increase investment. Heights must match.</a:t>
            </a:r>
          </a:p>
        </p:txBody>
      </p:sp>
      <p:sp>
        <p:nvSpPr>
          <p:cNvPr id="23" name="flow-node-82">
            <a:extLst xmlns:a="http://schemas.openxmlformats.org/drawingml/2006/main">
              <a:ext uri="{FF2B5EF4-FFF2-40B4-BE49-F238E27FC236}">
                <a16:creationId xmlns:a16="http://schemas.microsoft.com/office/drawing/2014/main" id="{BA04F15C-6D24-4C80-801D-2FEAA6387ED0}"/>
              </a:ext>
            </a:extLst>
          </p:cNvPr>
          <p:cNvSpPr>
            <a:spLocks xmlns:a="http://schemas.openxmlformats.org/drawingml/2006/main" noGrp="1"/>
          </p:cNvSpPr>
          <p:nvPr/>
        </p:nvSpPr>
        <p:spPr>
          <a:xfrm xmlns:a="http://schemas.openxmlformats.org/drawingml/2006/main">
            <a:off x="5715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Align</a:t>
            </a:r>
          </a:p>
        </p:txBody>
      </p:sp>
      <p:sp>
        <p:nvSpPr>
          <p:cNvPr id="24" name="flow-node-83">
            <a:extLst xmlns:a="http://schemas.openxmlformats.org/drawingml/2006/main">
              <a:ext uri="{FF2B5EF4-FFF2-40B4-BE49-F238E27FC236}">
                <a16:creationId xmlns:a16="http://schemas.microsoft.com/office/drawing/2014/main" id="{EBE4B50C-167B-4AD4-8700-249D424716D4}"/>
              </a:ext>
            </a:extLst>
          </p:cNvPr>
          <p:cNvSpPr>
            <a:spLocks xmlns:a="http://schemas.openxmlformats.org/drawingml/2006/main" noGrp="1"/>
          </p:cNvSpPr>
          <p:nvPr/>
        </p:nvSpPr>
        <p:spPr>
          <a:xfrm xmlns:a="http://schemas.openxmlformats.org/drawingml/2006/main">
            <a:off x="2628900" y="5267325"/>
            <a:ext cx="1876425" cy="457200"/>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Prove ready</a:t>
            </a:r>
          </a:p>
        </p:txBody>
      </p:sp>
      <p:sp>
        <p:nvSpPr>
          <p:cNvPr id="26" name="flow-node-84">
            <a:extLst xmlns:a="http://schemas.openxmlformats.org/drawingml/2006/main">
              <a:ext uri="{FF2B5EF4-FFF2-40B4-BE49-F238E27FC236}">
                <a16:creationId xmlns:a16="http://schemas.microsoft.com/office/drawing/2014/main" id="{D02D9FBB-646E-4833-8629-8F28B1BECCBD}"/>
              </a:ext>
            </a:extLst>
          </p:cNvPr>
          <p:cNvSpPr>
            <a:spLocks xmlns:a="http://schemas.openxmlformats.org/drawingml/2006/main" noGrp="1"/>
          </p:cNvSpPr>
          <p:nvPr/>
        </p:nvSpPr>
        <p:spPr>
          <a:xfrm xmlns:a="http://schemas.openxmlformats.org/drawingml/2006/main">
            <a:off x="4686300" y="5267325"/>
            <a:ext cx="1876425" cy="45720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500" b="1">
                <a:solidFill>
                  <a:srgbClr val="FFFFFF"/>
                </a:solidFill>
                <a:latin typeface="Arial"/>
                <a:ea typeface="Arial"/>
                <a:cs typeface="Arial"/>
              </a:defRPr>
            </a:defPPr>
          </a:lstStyle>
          <a:p xmlns:a="http://schemas.openxmlformats.org/drawingml/2006/main">
            <a:pPr algn="ctr">
              <a:buNone/>
              <a:defRPr sz="1500" b="1">
                <a:solidFill>
                  <a:srgbClr val="FFFFFF"/>
                </a:solidFill>
                <a:latin typeface="Arial"/>
                <a:ea typeface="Arial"/>
                <a:cs typeface="Arial"/>
              </a:defRPr>
            </a:pPr>
            <a:r>
              <a:rPr sz="1500" b="1">
                <a:solidFill>
                  <a:srgbClr val="FFFFFF"/>
                </a:solidFill>
                <a:latin typeface="Arial"/>
                <a:ea typeface="Arial"/>
                <a:cs typeface="Arial"/>
              </a:rPr>
              <a:t>Roll transfer</a:t>
            </a:r>
          </a:p>
        </p:txBody>
      </p:sp>
      <p:sp>
        <p:nvSpPr>
          <p:cNvPr id="28" name="graphic-text-85">
            <a:extLst xmlns:a="http://schemas.openxmlformats.org/drawingml/2006/main">
              <a:ext uri="{FF2B5EF4-FFF2-40B4-BE49-F238E27FC236}">
                <a16:creationId xmlns:a16="http://schemas.microsoft.com/office/drawing/2014/main" id="{B54C22DF-370A-4D79-AA2E-64C39B4A2919}"/>
              </a:ext>
            </a:extLst>
          </p:cNvPr>
          <p:cNvSpPr>
            <a:spLocks xmlns:a="http://schemas.openxmlformats.org/drawingml/2006/main" noGrp="1"/>
          </p:cNvSpPr>
          <p:nvPr/>
        </p:nvSpPr>
        <p:spPr>
          <a:xfrm xmlns:a="http://schemas.openxmlformats.org/drawingml/2006/main">
            <a:off x="7105650" y="5219700"/>
            <a:ext cx="2143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150" b="1">
                <a:solidFill>
                  <a:srgbClr val="C51E2C"/>
                </a:solidFill>
                <a:latin typeface="Arial"/>
                <a:ea typeface="Arial"/>
                <a:cs typeface="Arial"/>
              </a:defRPr>
            </a:defPPr>
          </a:lstStyle>
          <a:p xmlns:a="http://schemas.openxmlformats.org/drawingml/2006/main">
            <a:pPr algn="l">
              <a:buNone/>
              <a:defRPr sz="3150" b="1">
                <a:solidFill>
                  <a:srgbClr val="C51E2C"/>
                </a:solidFill>
                <a:latin typeface="Arial"/>
                <a:ea typeface="Arial"/>
                <a:cs typeface="Arial"/>
              </a:defRPr>
            </a:pPr>
            <a:r>
              <a:rPr sz="3150" b="1">
                <a:solidFill>
                  <a:srgbClr val="C51E2C"/>
                </a:solidFill>
                <a:latin typeface="Arial"/>
                <a:ea typeface="Arial"/>
                <a:cs typeface="Arial"/>
              </a:rPr>
              <a:t>S$6.59m</a:t>
            </a:r>
          </a:p>
        </p:txBody>
      </p:sp>
      <p:sp>
        <p:nvSpPr>
          <p:cNvPr id="29" name="graphic-text-86">
            <a:extLst xmlns:a="http://schemas.openxmlformats.org/drawingml/2006/main">
              <a:ext uri="{FF2B5EF4-FFF2-40B4-BE49-F238E27FC236}">
                <a16:creationId xmlns:a16="http://schemas.microsoft.com/office/drawing/2014/main" id="{522DBBCD-6272-4756-8C93-6976E67B187F}"/>
              </a:ext>
            </a:extLst>
          </p:cNvPr>
          <p:cNvSpPr>
            <a:spLocks xmlns:a="http://schemas.openxmlformats.org/drawingml/2006/main" noGrp="1"/>
          </p:cNvSpPr>
          <p:nvPr/>
        </p:nvSpPr>
        <p:spPr>
          <a:xfrm xmlns:a="http://schemas.openxmlformats.org/drawingml/2006/main">
            <a:off x="9382125" y="5238750"/>
            <a:ext cx="2095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Full scope CAPEX</a:t>
            </a:r>
          </a:p>
          <a:p xmlns:a="http://schemas.openxmlformats.org/drawingml/2006/main">
            <a:pPr algn="l">
              <a:buNone/>
              <a:defRPr sz="1350" b="0">
                <a:solidFill>
                  <a:srgbClr val="626A73"/>
                </a:solidFill>
                <a:latin typeface="Arial"/>
                <a:ea typeface="Arial"/>
                <a:cs typeface="Arial"/>
              </a:defRPr>
            </a:pPr>
            <a:r>
              <a:rPr sz="1350" b="0">
                <a:solidFill>
                  <a:srgbClr val="626A73"/>
                </a:solidFill>
                <a:latin typeface="Arial"/>
                <a:ea typeface="Arial"/>
                <a:cs typeface="Arial"/>
              </a:rPr>
              <a:t>including ASRS</a:t>
            </a:r>
          </a:p>
        </p:txBody>
      </p:sp>
      <p:sp>
        <p:nvSpPr>
          <p:cNvPr id="30" name="graphic-text-87">
            <a:extLst xmlns:a="http://schemas.openxmlformats.org/drawingml/2006/main">
              <a:ext uri="{FF2B5EF4-FFF2-40B4-BE49-F238E27FC236}">
                <a16:creationId xmlns:a16="http://schemas.microsoft.com/office/drawing/2014/main" id="{23F10C81-6D39-4180-8705-F71DB2344482}"/>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Engineering concept only. Geometry and cycle time require application validation.</a:t>
            </a:r>
          </a:p>
        </p:txBody>
      </p:sp>
    </p:spTree>
    <p:extLst>
      <p:ext uri="{BB962C8B-B14F-4D97-AF65-F5344CB8AC3E}">
        <p14:creationId xmlns:p14="http://schemas.microsoft.com/office/powerpoint/2010/main" val="71849702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5D5F5B24-3BCD-4CEC-AC0E-84AAC5E1DF88}"/>
              </a:ext>
            </a:extLst>
          </p:cNvPr>
          <p:cNvPicPr>
            <a:picLocks xmlns:a="http://schemas.openxmlformats.org/drawingml/2006/main" noChangeAspect="1"/>
          </p:cNvPicPr>
          <p:nvPr/>
        </p:nvPicPr>
        <p:blipFill>
          <a:blip xmlns:r="http://schemas.openxmlformats.org/officeDocument/2006/relationships" xmlns:a="http://schemas.openxmlformats.org/drawingml/2006/main" r:embed="R7e9140db0d3c420c"/>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C87146A-56C6-4086-AAA1-7322C1F6FE8B}"/>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OPTION E / ENGINEERING APPLICATION</a:t>
            </a:r>
          </a:p>
        </p:txBody>
      </p:sp>
      <p:sp>
        <p:nvSpPr>
          <p:cNvPr id="3" name="text-1">
            <a:extLst xmlns:a="http://schemas.openxmlformats.org/drawingml/2006/main">
              <a:ext uri="{FF2B5EF4-FFF2-40B4-BE49-F238E27FC236}">
                <a16:creationId xmlns:a16="http://schemas.microsoft.com/office/drawing/2014/main" id="{067BF235-C7DD-4A68-AB21-7889E24D39B5}"/>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E / The box travels, ergonomic docks stay local</a:t>
            </a:r>
          </a:p>
        </p:txBody>
      </p:sp>
      <p:sp>
        <p:nvSpPr>
          <p:cNvPr id="4" name="">
            <a:extLst xmlns:a="http://schemas.openxmlformats.org/drawingml/2006/main">
              <a:ext uri="{FF2B5EF4-FFF2-40B4-BE49-F238E27FC236}">
                <a16:creationId xmlns:a16="http://schemas.microsoft.com/office/drawing/2014/main" id="{55FB7183-5300-47CF-9BA6-288390E25B63}"/>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51F61866-58E3-43E3-95FC-03927268D240}"/>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93DA050-0720-4D5B-BD96-6A7C6E03B36B}"/>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704E02A-74C1-4B63-B247-D5ED791E8B45}"/>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11</a:t>
            </a:r>
          </a:p>
        </p:txBody>
      </p:sp>
      <p:pic>
        <p:nvPicPr>
          <p:cNvPr id="18" name="">
            <a:extLst xmlns:a="http://schemas.openxmlformats.org/drawingml/2006/main">
              <a:ext uri="{FF2B5EF4-FFF2-40B4-BE49-F238E27FC236}">
                <a16:creationId xmlns:a16="http://schemas.microsoft.com/office/drawing/2014/main" id="{77FC70EF-4639-4BA0-B53B-E160EE4B7EC7}"/>
              </a:ext>
            </a:extLst>
          </p:cNvPr>
          <p:cNvPicPr>
            <a:picLocks xmlns:a="http://schemas.openxmlformats.org/drawingml/2006/main" noChangeAspect="1"/>
          </p:cNvPicPr>
          <p:nvPr/>
        </p:nvPicPr>
        <p:blipFill>
          <a:blip xmlns:r="http://schemas.openxmlformats.org/officeDocument/2006/relationships" xmlns:a="http://schemas.openxmlformats.org/drawingml/2006/main" r:embed="Rb7d75363464343ce"/>
          <a:stretch xmlns:a="http://schemas.openxmlformats.org/drawingml/2006/main"/>
        </p:blipFill>
        <p:spPr>
          <a:xfrm xmlns:a="http://schemas.openxmlformats.org/drawingml/2006/main">
            <a:off x="3200400" y="1847850"/>
            <a:ext cx="5791200" cy="2895600"/>
          </a:xfrm>
          <a:prstGeom xmlns:a="http://schemas.openxmlformats.org/drawingml/2006/main" prst="rect">
            <a:avLst/>
          </a:prstGeom>
        </p:spPr>
      </p:pic>
      <p:sp>
        <p:nvSpPr>
          <p:cNvPr id="19" name="graphic-text-88">
            <a:extLst xmlns:a="http://schemas.openxmlformats.org/drawingml/2006/main">
              <a:ext uri="{FF2B5EF4-FFF2-40B4-BE49-F238E27FC236}">
                <a16:creationId xmlns:a16="http://schemas.microsoft.com/office/drawing/2014/main" id="{471BD3EF-6DEA-4CDC-9BDE-D05D065C931D}"/>
              </a:ext>
            </a:extLst>
          </p:cNvPr>
          <p:cNvSpPr>
            <a:spLocks xmlns:a="http://schemas.openxmlformats.org/drawingml/2006/main" noGrp="1"/>
          </p:cNvSpPr>
          <p:nvPr/>
        </p:nvSpPr>
        <p:spPr>
          <a:xfrm xmlns:a="http://schemas.openxmlformats.org/drawingml/2006/main">
            <a:off x="571500" y="1828800"/>
            <a:ext cx="11049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00" b="0">
                <a:solidFill>
                  <a:srgbClr val="626A73"/>
                </a:solidFill>
                <a:latin typeface="Arial"/>
                <a:ea typeface="Arial"/>
                <a:cs typeface="Arial"/>
              </a:defRPr>
            </a:defPPr>
          </a:lstStyle>
          <a:p xmlns:a="http://schemas.openxmlformats.org/drawingml/2006/main">
            <a:pPr algn="l">
              <a:buNone/>
              <a:defRPr sz="1200" b="0">
                <a:solidFill>
                  <a:srgbClr val="626A73"/>
                </a:solidFill>
                <a:latin typeface="Arial"/>
                <a:ea typeface="Arial"/>
                <a:cs typeface="Arial"/>
              </a:defRPr>
            </a:pPr>
            <a:r>
              <a:rPr sz="1200" b="0">
                <a:solidFill>
                  <a:srgbClr val="626A73"/>
                </a:solidFill>
                <a:latin typeface="Arial"/>
                <a:ea typeface="Arial"/>
                <a:cs typeface="Arial"/>
              </a:rPr>
              <a:t>Concept illustration. Robot, load and docking geometry remain provisional.</a:t>
            </a:r>
          </a:p>
        </p:txBody>
      </p:sp>
      <p:sp>
        <p:nvSpPr>
          <p:cNvPr id="20" name="graphic-text-89">
            <a:extLst xmlns:a="http://schemas.openxmlformats.org/drawingml/2006/main">
              <a:ext uri="{FF2B5EF4-FFF2-40B4-BE49-F238E27FC236}">
                <a16:creationId xmlns:a16="http://schemas.microsoft.com/office/drawing/2014/main" id="{657E8571-8282-40EE-8A53-C753ED107DB7}"/>
              </a:ext>
            </a:extLst>
          </p:cNvPr>
          <p:cNvSpPr>
            <a:spLocks xmlns:a="http://schemas.openxmlformats.org/drawingml/2006/main" noGrp="1"/>
          </p:cNvSpPr>
          <p:nvPr/>
        </p:nvSpPr>
        <p:spPr>
          <a:xfrm xmlns:a="http://schemas.openxmlformats.org/drawingml/2006/main">
            <a:off x="571500" y="48577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buNone/>
              <a:defRPr sz="1350" b="1">
                <a:solidFill>
                  <a:srgbClr val="C51E2C"/>
                </a:solidFill>
                <a:latin typeface="Arial"/>
                <a:ea typeface="Arial"/>
                <a:cs typeface="Arial"/>
              </a:defRPr>
            </a:pPr>
            <a:r>
              <a:rPr sz="1350" b="1">
                <a:solidFill>
                  <a:srgbClr val="C51E2C"/>
                </a:solidFill>
                <a:latin typeface="Arial"/>
                <a:ea typeface="Arial"/>
                <a:cs typeface="Arial"/>
              </a:rPr>
              <a:t>STAYS AT STATION</a:t>
            </a:r>
          </a:p>
        </p:txBody>
      </p:sp>
      <p:sp>
        <p:nvSpPr>
          <p:cNvPr id="21" name="graphic-text-90">
            <a:extLst xmlns:a="http://schemas.openxmlformats.org/drawingml/2006/main">
              <a:ext uri="{FF2B5EF4-FFF2-40B4-BE49-F238E27FC236}">
                <a16:creationId xmlns:a16="http://schemas.microsoft.com/office/drawing/2014/main" id="{2C7F087A-C155-489D-BD8C-FF218CB89CE8}"/>
              </a:ext>
            </a:extLst>
          </p:cNvPr>
          <p:cNvSpPr>
            <a:spLocks xmlns:a="http://schemas.openxmlformats.org/drawingml/2006/main" noGrp="1"/>
          </p:cNvSpPr>
          <p:nvPr/>
        </p:nvSpPr>
        <p:spPr>
          <a:xfrm xmlns:a="http://schemas.openxmlformats.org/drawingml/2006/main">
            <a:off x="571500" y="5219700"/>
            <a:ext cx="3238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242629"/>
                </a:solidFill>
                <a:latin typeface="Arial"/>
                <a:ea typeface="Arial"/>
                <a:cs typeface="Arial"/>
              </a:defRPr>
            </a:defPPr>
          </a:lstStyle>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34 local trolley docks</a:t>
            </a:r>
          </a:p>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retain presentation height</a:t>
            </a:r>
          </a:p>
        </p:txBody>
      </p:sp>
      <p:sp>
        <p:nvSpPr>
          <p:cNvPr id="22" name="graphic-text-91">
            <a:extLst xmlns:a="http://schemas.openxmlformats.org/drawingml/2006/main">
              <a:ext uri="{FF2B5EF4-FFF2-40B4-BE49-F238E27FC236}">
                <a16:creationId xmlns:a16="http://schemas.microsoft.com/office/drawing/2014/main" id="{0CA94B69-4FCD-417F-8B7E-601863CCADCB}"/>
              </a:ext>
            </a:extLst>
          </p:cNvPr>
          <p:cNvSpPr>
            <a:spLocks xmlns:a="http://schemas.openxmlformats.org/drawingml/2006/main" noGrp="1"/>
          </p:cNvSpPr>
          <p:nvPr/>
        </p:nvSpPr>
        <p:spPr>
          <a:xfrm xmlns:a="http://schemas.openxmlformats.org/drawingml/2006/main">
            <a:off x="4381500" y="48577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buNone/>
              <a:defRPr sz="1350" b="1">
                <a:solidFill>
                  <a:srgbClr val="C51E2C"/>
                </a:solidFill>
                <a:latin typeface="Arial"/>
                <a:ea typeface="Arial"/>
                <a:cs typeface="Arial"/>
              </a:defRPr>
            </a:pPr>
            <a:r>
              <a:rPr sz="1350" b="1">
                <a:solidFill>
                  <a:srgbClr val="C51E2C"/>
                </a:solidFill>
                <a:latin typeface="Arial"/>
                <a:ea typeface="Arial"/>
                <a:cs typeface="Arial"/>
              </a:rPr>
              <a:t>MOVES WITH AMR</a:t>
            </a:r>
          </a:p>
        </p:txBody>
      </p:sp>
      <p:sp>
        <p:nvSpPr>
          <p:cNvPr id="23" name="graphic-text-92">
            <a:extLst xmlns:a="http://schemas.openxmlformats.org/drawingml/2006/main">
              <a:ext uri="{FF2B5EF4-FFF2-40B4-BE49-F238E27FC236}">
                <a16:creationId xmlns:a16="http://schemas.microsoft.com/office/drawing/2014/main" id="{9C081145-5B1D-4D7A-8E4E-19C25882D65C}"/>
              </a:ext>
            </a:extLst>
          </p:cNvPr>
          <p:cNvSpPr>
            <a:spLocks xmlns:a="http://schemas.openxmlformats.org/drawingml/2006/main" noGrp="1"/>
          </p:cNvSpPr>
          <p:nvPr/>
        </p:nvSpPr>
        <p:spPr>
          <a:xfrm xmlns:a="http://schemas.openxmlformats.org/drawingml/2006/main">
            <a:off x="4381500" y="5219700"/>
            <a:ext cx="333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242629"/>
                </a:solidFill>
                <a:latin typeface="Arial"/>
                <a:ea typeface="Arial"/>
                <a:cs typeface="Arial"/>
              </a:defRPr>
            </a:defPPr>
          </a:lstStyle>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Common box + rigid base</a:t>
            </a:r>
          </a:p>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5 jack AMRs in this scenario</a:t>
            </a:r>
          </a:p>
        </p:txBody>
      </p:sp>
      <p:sp>
        <p:nvSpPr>
          <p:cNvPr id="24" name="graphic-text-93">
            <a:extLst xmlns:a="http://schemas.openxmlformats.org/drawingml/2006/main">
              <a:ext uri="{FF2B5EF4-FFF2-40B4-BE49-F238E27FC236}">
                <a16:creationId xmlns:a16="http://schemas.microsoft.com/office/drawing/2014/main" id="{53662C2D-05D3-469C-9FAC-75000E6F8E08}"/>
              </a:ext>
            </a:extLst>
          </p:cNvPr>
          <p:cNvSpPr>
            <a:spLocks xmlns:a="http://schemas.openxmlformats.org/drawingml/2006/main" noGrp="1"/>
          </p:cNvSpPr>
          <p:nvPr/>
        </p:nvSpPr>
        <p:spPr>
          <a:xfrm xmlns:a="http://schemas.openxmlformats.org/drawingml/2006/main">
            <a:off x="8429625" y="4857750"/>
            <a:ext cx="3190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buNone/>
              <a:defRPr sz="1350" b="1">
                <a:solidFill>
                  <a:srgbClr val="C51E2C"/>
                </a:solidFill>
                <a:latin typeface="Arial"/>
                <a:ea typeface="Arial"/>
                <a:cs typeface="Arial"/>
              </a:defRPr>
            </a:pPr>
            <a:r>
              <a:rPr sz="1350" b="1">
                <a:solidFill>
                  <a:srgbClr val="C51E2C"/>
                </a:solidFill>
                <a:latin typeface="Arial"/>
                <a:ea typeface="Arial"/>
                <a:cs typeface="Arial"/>
              </a:rPr>
              <a:t>FULL SCOPE CAPEX</a:t>
            </a:r>
          </a:p>
        </p:txBody>
      </p:sp>
      <p:sp>
        <p:nvSpPr>
          <p:cNvPr id="25" name="graphic-text-94">
            <a:extLst xmlns:a="http://schemas.openxmlformats.org/drawingml/2006/main">
              <a:ext uri="{FF2B5EF4-FFF2-40B4-BE49-F238E27FC236}">
                <a16:creationId xmlns:a16="http://schemas.microsoft.com/office/drawing/2014/main" id="{7BD24855-B762-4FFE-866C-92050C6A9629}"/>
              </a:ext>
            </a:extLst>
          </p:cNvPr>
          <p:cNvSpPr>
            <a:spLocks xmlns:a="http://schemas.openxmlformats.org/drawingml/2006/main" noGrp="1"/>
          </p:cNvSpPr>
          <p:nvPr/>
        </p:nvSpPr>
        <p:spPr>
          <a:xfrm xmlns:a="http://schemas.openxmlformats.org/drawingml/2006/main">
            <a:off x="8429625" y="5181600"/>
            <a:ext cx="304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375" b="1">
                <a:solidFill>
                  <a:srgbClr val="C51E2C"/>
                </a:solidFill>
                <a:latin typeface="Arial"/>
                <a:ea typeface="Arial"/>
                <a:cs typeface="Arial"/>
              </a:defRPr>
            </a:defPPr>
          </a:lstStyle>
          <a:p xmlns:a="http://schemas.openxmlformats.org/drawingml/2006/main">
            <a:pPr algn="l">
              <a:buNone/>
              <a:defRPr sz="3375" b="1">
                <a:solidFill>
                  <a:srgbClr val="C51E2C"/>
                </a:solidFill>
                <a:latin typeface="Arial"/>
                <a:ea typeface="Arial"/>
                <a:cs typeface="Arial"/>
              </a:defRPr>
            </a:pPr>
            <a:r>
              <a:rPr sz="3375" b="1">
                <a:solidFill>
                  <a:srgbClr val="C51E2C"/>
                </a:solidFill>
                <a:latin typeface="Arial"/>
                <a:ea typeface="Arial"/>
                <a:cs typeface="Arial"/>
              </a:rPr>
              <a:t>S$5.27m</a:t>
            </a:r>
          </a:p>
        </p:txBody>
      </p:sp>
      <p:sp>
        <p:nvSpPr>
          <p:cNvPr id="26" name="graphic-text-95">
            <a:extLst xmlns:a="http://schemas.openxmlformats.org/drawingml/2006/main">
              <a:ext uri="{FF2B5EF4-FFF2-40B4-BE49-F238E27FC236}">
                <a16:creationId xmlns:a16="http://schemas.microsoft.com/office/drawing/2014/main" id="{DF296E92-D13D-4F38-AEB7-9C9B5D232FD1}"/>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Best pilot candidate for manual stations. Existing trolley structures, locks and lift access must qualify.</a:t>
            </a:r>
          </a:p>
        </p:txBody>
      </p:sp>
    </p:spTree>
    <p:extLst>
      <p:ext uri="{BB962C8B-B14F-4D97-AF65-F5344CB8AC3E}">
        <p14:creationId xmlns:p14="http://schemas.microsoft.com/office/powerpoint/2010/main" val="58429852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69839CB-0568-4291-9580-1C7AE1B39A32}"/>
              </a:ext>
            </a:extLst>
          </p:cNvPr>
          <p:cNvPicPr>
            <a:picLocks xmlns:a="http://schemas.openxmlformats.org/drawingml/2006/main" noChangeAspect="1"/>
          </p:cNvPicPr>
          <p:nvPr/>
        </p:nvPicPr>
        <p:blipFill>
          <a:blip xmlns:r="http://schemas.openxmlformats.org/officeDocument/2006/relationships" xmlns:a="http://schemas.openxmlformats.org/drawingml/2006/main" r:embed="R8b6f7a9bfff64424"/>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9233D72-DA0A-4E17-82B9-8BCD2622CCCC}"/>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8C0FBF78-4A9A-4509-9CFE-1CE2397D8A3F}"/>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common box needs a structural load path</a:t>
            </a:r>
          </a:p>
        </p:txBody>
      </p:sp>
      <p:sp>
        <p:nvSpPr>
          <p:cNvPr id="4" name="">
            <a:extLst xmlns:a="http://schemas.openxmlformats.org/drawingml/2006/main">
              <a:ext uri="{FF2B5EF4-FFF2-40B4-BE49-F238E27FC236}">
                <a16:creationId xmlns:a16="http://schemas.microsoft.com/office/drawing/2014/main" id="{B2942A1E-FDA4-4A06-9512-742AF5AA4696}"/>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FA81DBB-C6D6-43B2-92D1-620F375DF7EB}"/>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65C5F50C-A64B-448A-BA08-E1603C97C0C7}"/>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424F6624-9917-478F-958A-9C16D7130E43}"/>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12</a:t>
            </a:r>
          </a:p>
        </p:txBody>
      </p:sp>
      <p:pic>
        <p:nvPicPr>
          <p:cNvPr id="11" name="">
            <a:extLst xmlns:a="http://schemas.openxmlformats.org/drawingml/2006/main">
              <a:ext uri="{FF2B5EF4-FFF2-40B4-BE49-F238E27FC236}">
                <a16:creationId xmlns:a16="http://schemas.microsoft.com/office/drawing/2014/main" id="{380FD7C6-E1B7-4082-913A-7D167FA0EE9E}"/>
              </a:ext>
            </a:extLst>
          </p:cNvPr>
          <p:cNvPicPr>
            <a:picLocks xmlns:a="http://schemas.openxmlformats.org/drawingml/2006/main" noChangeAspect="1"/>
          </p:cNvPicPr>
          <p:nvPr/>
        </p:nvPicPr>
        <p:blipFill>
          <a:blip xmlns:r="http://schemas.openxmlformats.org/officeDocument/2006/relationships" xmlns:a="http://schemas.openxmlformats.org/drawingml/2006/main" r:embed="R0561f818a85f460b"/>
          <a:stretch xmlns:a="http://schemas.openxmlformats.org/drawingml/2006/main"/>
        </p:blipFill>
        <p:spPr>
          <a:xfrm xmlns:a="http://schemas.openxmlformats.org/drawingml/2006/main">
            <a:off x="1107281" y="1924050"/>
            <a:ext cx="5643563" cy="3762375"/>
          </a:xfrm>
          <a:prstGeom xmlns:a="http://schemas.openxmlformats.org/drawingml/2006/main" prst="rect">
            <a:avLst/>
          </a:prstGeom>
        </p:spPr>
      </p:pic>
      <p:sp>
        <p:nvSpPr>
          <p:cNvPr id="12" name="graphic-text-96">
            <a:extLst xmlns:a="http://schemas.openxmlformats.org/drawingml/2006/main">
              <a:ext uri="{FF2B5EF4-FFF2-40B4-BE49-F238E27FC236}">
                <a16:creationId xmlns:a16="http://schemas.microsoft.com/office/drawing/2014/main" id="{76D3311D-360C-49FD-9B41-0576954B0143}"/>
              </a:ext>
            </a:extLst>
          </p:cNvPr>
          <p:cNvSpPr>
            <a:spLocks xmlns:a="http://schemas.openxmlformats.org/drawingml/2006/main" noGrp="1"/>
          </p:cNvSpPr>
          <p:nvPr/>
        </p:nvSpPr>
        <p:spPr>
          <a:xfrm xmlns:a="http://schemas.openxmlformats.org/drawingml/2006/main">
            <a:off x="571500" y="5734050"/>
            <a:ext cx="67151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200" b="0">
                <a:solidFill>
                  <a:srgbClr val="626A73"/>
                </a:solidFill>
                <a:latin typeface="Arial"/>
                <a:ea typeface="Arial"/>
                <a:cs typeface="Arial"/>
              </a:defRPr>
            </a:defPPr>
          </a:lstStyle>
          <a:p xmlns:a="http://schemas.openxmlformats.org/drawingml/2006/main">
            <a:pPr algn="l">
              <a:buNone/>
              <a:defRPr sz="1200" b="0">
                <a:solidFill>
                  <a:srgbClr val="626A73"/>
                </a:solidFill>
                <a:latin typeface="Arial"/>
                <a:ea typeface="Arial"/>
                <a:cs typeface="Arial"/>
              </a:defRPr>
            </a:pPr>
            <a:r>
              <a:rPr sz="1200" b="0">
                <a:solidFill>
                  <a:srgbClr val="626A73"/>
                </a:solidFill>
                <a:latin typeface="Arial"/>
                <a:ea typeface="Arial"/>
                <a:cs typeface="Arial"/>
              </a:rPr>
              <a:t>Concept illustration. Container size and protective nest require validation.</a:t>
            </a:r>
          </a:p>
        </p:txBody>
      </p:sp>
      <p:sp>
        <p:nvSpPr>
          <p:cNvPr id="13" name="graphic-text-97">
            <a:extLst xmlns:a="http://schemas.openxmlformats.org/drawingml/2006/main">
              <a:ext uri="{FF2B5EF4-FFF2-40B4-BE49-F238E27FC236}">
                <a16:creationId xmlns:a16="http://schemas.microsoft.com/office/drawing/2014/main" id="{E46F6D31-5A99-40BB-A74C-F9E39D286E17}"/>
              </a:ext>
            </a:extLst>
          </p:cNvPr>
          <p:cNvSpPr>
            <a:spLocks xmlns:a="http://schemas.openxmlformats.org/drawingml/2006/main" noGrp="1"/>
          </p:cNvSpPr>
          <p:nvPr/>
        </p:nvSpPr>
        <p:spPr>
          <a:xfrm xmlns:a="http://schemas.openxmlformats.org/drawingml/2006/main">
            <a:off x="7524750" y="1933575"/>
            <a:ext cx="276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242629"/>
                </a:solidFill>
                <a:latin typeface="Arial"/>
                <a:ea typeface="Arial"/>
                <a:cs typeface="Arial"/>
              </a:defRPr>
            </a:defPPr>
          </a:lstStyle>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PP enclosure</a:t>
            </a:r>
          </a:p>
        </p:txBody>
      </p:sp>
      <p:sp>
        <p:nvSpPr>
          <p:cNvPr id="14" name="graphic-text-98">
            <a:extLst xmlns:a="http://schemas.openxmlformats.org/drawingml/2006/main">
              <a:ext uri="{FF2B5EF4-FFF2-40B4-BE49-F238E27FC236}">
                <a16:creationId xmlns:a16="http://schemas.microsoft.com/office/drawing/2014/main" id="{7AA2352C-FC1F-46EC-BD19-D5AA9D80F550}"/>
              </a:ext>
            </a:extLst>
          </p:cNvPr>
          <p:cNvSpPr>
            <a:spLocks xmlns:a="http://schemas.openxmlformats.org/drawingml/2006/main" noGrp="1"/>
          </p:cNvSpPr>
          <p:nvPr/>
        </p:nvSpPr>
        <p:spPr>
          <a:xfrm xmlns:a="http://schemas.openxmlformats.org/drawingml/2006/main">
            <a:off x="10382250" y="1933575"/>
            <a:ext cx="1238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C51E2C"/>
                </a:solidFill>
                <a:latin typeface="Arial"/>
                <a:ea typeface="Arial"/>
                <a:cs typeface="Arial"/>
              </a:defRPr>
            </a:defPPr>
          </a:lstStyle>
          <a:p xmlns:a="http://schemas.openxmlformats.org/drawingml/2006/main">
            <a:pPr algn="l">
              <a:buNone/>
              <a:defRPr sz="1875" b="1">
                <a:solidFill>
                  <a:srgbClr val="C51E2C"/>
                </a:solidFill>
                <a:latin typeface="Arial"/>
                <a:ea typeface="Arial"/>
                <a:cs typeface="Arial"/>
              </a:defRPr>
            </a:pPr>
            <a:r>
              <a:rPr sz="1875" b="1">
                <a:solidFill>
                  <a:srgbClr val="C51E2C"/>
                </a:solidFill>
                <a:latin typeface="Arial"/>
                <a:ea typeface="Arial"/>
                <a:cs typeface="Arial"/>
              </a:rPr>
              <a:t>S$120</a:t>
            </a:r>
          </a:p>
        </p:txBody>
      </p:sp>
      <p:sp>
        <p:nvSpPr>
          <p:cNvPr id="15" name="graphic-text-99">
            <a:extLst xmlns:a="http://schemas.openxmlformats.org/drawingml/2006/main">
              <a:ext uri="{FF2B5EF4-FFF2-40B4-BE49-F238E27FC236}">
                <a16:creationId xmlns:a16="http://schemas.microsoft.com/office/drawing/2014/main" id="{5F507062-942C-4FCD-8525-91210701A110}"/>
              </a:ext>
            </a:extLst>
          </p:cNvPr>
          <p:cNvSpPr>
            <a:spLocks xmlns:a="http://schemas.openxmlformats.org/drawingml/2006/main" noGrp="1"/>
          </p:cNvSpPr>
          <p:nvPr/>
        </p:nvSpPr>
        <p:spPr>
          <a:xfrm xmlns:a="http://schemas.openxmlformats.org/drawingml/2006/main">
            <a:off x="7524750" y="2362200"/>
            <a:ext cx="4048125"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buNone/>
              <a:defRPr sz="1650" b="0">
                <a:solidFill>
                  <a:srgbClr val="626A73"/>
                </a:solidFill>
                <a:latin typeface="Arial"/>
                <a:ea typeface="Arial"/>
                <a:cs typeface="Arial"/>
              </a:defRPr>
            </a:pPr>
            <a:r>
              <a:rPr sz="1650" b="0">
                <a:solidFill>
                  <a:srgbClr val="626A73"/>
                </a:solidFill>
                <a:latin typeface="Arial"/>
                <a:ea typeface="Arial"/>
                <a:cs typeface="Arial"/>
              </a:rPr>
              <a:t>Replaceable sleeve. Confirm cleaning and chemical compatibility.</a:t>
            </a:r>
          </a:p>
        </p:txBody>
      </p:sp>
      <p:sp>
        <p:nvSpPr>
          <p:cNvPr id="16" name="graphic-text-100">
            <a:extLst xmlns:a="http://schemas.openxmlformats.org/drawingml/2006/main">
              <a:ext uri="{FF2B5EF4-FFF2-40B4-BE49-F238E27FC236}">
                <a16:creationId xmlns:a16="http://schemas.microsoft.com/office/drawing/2014/main" id="{D83F3C9A-BD06-40B6-9C9D-7E5575EA9A50}"/>
              </a:ext>
            </a:extLst>
          </p:cNvPr>
          <p:cNvSpPr>
            <a:spLocks xmlns:a="http://schemas.openxmlformats.org/drawingml/2006/main" noGrp="1"/>
          </p:cNvSpPr>
          <p:nvPr/>
        </p:nvSpPr>
        <p:spPr>
          <a:xfrm xmlns:a="http://schemas.openxmlformats.org/drawingml/2006/main">
            <a:off x="7524750" y="3190875"/>
            <a:ext cx="276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242629"/>
                </a:solidFill>
                <a:latin typeface="Arial"/>
                <a:ea typeface="Arial"/>
                <a:cs typeface="Arial"/>
              </a:defRPr>
            </a:defPPr>
          </a:lstStyle>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Nest + identity</a:t>
            </a:r>
          </a:p>
        </p:txBody>
      </p:sp>
      <p:sp>
        <p:nvSpPr>
          <p:cNvPr id="17" name="graphic-text-101">
            <a:extLst xmlns:a="http://schemas.openxmlformats.org/drawingml/2006/main">
              <a:ext uri="{FF2B5EF4-FFF2-40B4-BE49-F238E27FC236}">
                <a16:creationId xmlns:a16="http://schemas.microsoft.com/office/drawing/2014/main" id="{6E2B028B-BDCD-4025-A8D4-5ADA7A297AA1}"/>
              </a:ext>
            </a:extLst>
          </p:cNvPr>
          <p:cNvSpPr>
            <a:spLocks xmlns:a="http://schemas.openxmlformats.org/drawingml/2006/main" noGrp="1"/>
          </p:cNvSpPr>
          <p:nvPr/>
        </p:nvSpPr>
        <p:spPr>
          <a:xfrm xmlns:a="http://schemas.openxmlformats.org/drawingml/2006/main">
            <a:off x="10382250" y="3190875"/>
            <a:ext cx="1238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C51E2C"/>
                </a:solidFill>
                <a:latin typeface="Arial"/>
                <a:ea typeface="Arial"/>
                <a:cs typeface="Arial"/>
              </a:defRPr>
            </a:defPPr>
          </a:lstStyle>
          <a:p xmlns:a="http://schemas.openxmlformats.org/drawingml/2006/main">
            <a:pPr algn="l">
              <a:buNone/>
              <a:defRPr sz="1875" b="1">
                <a:solidFill>
                  <a:srgbClr val="C51E2C"/>
                </a:solidFill>
                <a:latin typeface="Arial"/>
                <a:ea typeface="Arial"/>
                <a:cs typeface="Arial"/>
              </a:defRPr>
            </a:pPr>
            <a:r>
              <a:rPr sz="1875" b="1">
                <a:solidFill>
                  <a:srgbClr val="C51E2C"/>
                </a:solidFill>
                <a:latin typeface="Arial"/>
                <a:ea typeface="Arial"/>
                <a:cs typeface="Arial"/>
              </a:rPr>
              <a:t>S$90</a:t>
            </a:r>
          </a:p>
        </p:txBody>
      </p:sp>
      <p:sp>
        <p:nvSpPr>
          <p:cNvPr id="18" name="graphic-text-102">
            <a:extLst xmlns:a="http://schemas.openxmlformats.org/drawingml/2006/main">
              <a:ext uri="{FF2B5EF4-FFF2-40B4-BE49-F238E27FC236}">
                <a16:creationId xmlns:a16="http://schemas.microsoft.com/office/drawing/2014/main" id="{C5124455-F264-4414-A609-6339862C0921}"/>
              </a:ext>
            </a:extLst>
          </p:cNvPr>
          <p:cNvSpPr>
            <a:spLocks xmlns:a="http://schemas.openxmlformats.org/drawingml/2006/main" noGrp="1"/>
          </p:cNvSpPr>
          <p:nvPr/>
        </p:nvSpPr>
        <p:spPr>
          <a:xfrm xmlns:a="http://schemas.openxmlformats.org/drawingml/2006/main">
            <a:off x="7524750" y="3619500"/>
            <a:ext cx="4048125"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buNone/>
              <a:defRPr sz="1650" b="0">
                <a:solidFill>
                  <a:srgbClr val="626A73"/>
                </a:solidFill>
                <a:latin typeface="Arial"/>
                <a:ea typeface="Arial"/>
                <a:cs typeface="Arial"/>
              </a:defRPr>
            </a:pPr>
            <a:r>
              <a:rPr sz="1650" b="0">
                <a:solidFill>
                  <a:srgbClr val="626A73"/>
                </a:solidFill>
                <a:latin typeface="Arial"/>
                <a:ea typeface="Arial"/>
                <a:cs typeface="Arial"/>
              </a:rPr>
              <a:t>Protect surfaces and maintain part / container association.</a:t>
            </a:r>
          </a:p>
        </p:txBody>
      </p:sp>
      <p:sp>
        <p:nvSpPr>
          <p:cNvPr id="19" name="graphic-text-103">
            <a:extLst xmlns:a="http://schemas.openxmlformats.org/drawingml/2006/main">
              <a:ext uri="{FF2B5EF4-FFF2-40B4-BE49-F238E27FC236}">
                <a16:creationId xmlns:a16="http://schemas.microsoft.com/office/drawing/2014/main" id="{BFE64FFD-3319-4607-8449-F70D0D086AA6}"/>
              </a:ext>
            </a:extLst>
          </p:cNvPr>
          <p:cNvSpPr>
            <a:spLocks xmlns:a="http://schemas.openxmlformats.org/drawingml/2006/main" noGrp="1"/>
          </p:cNvSpPr>
          <p:nvPr/>
        </p:nvSpPr>
        <p:spPr>
          <a:xfrm xmlns:a="http://schemas.openxmlformats.org/drawingml/2006/main">
            <a:off x="7524750" y="4448175"/>
            <a:ext cx="276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242629"/>
                </a:solidFill>
                <a:latin typeface="Arial"/>
                <a:ea typeface="Arial"/>
                <a:cs typeface="Arial"/>
              </a:defRPr>
            </a:defPPr>
          </a:lstStyle>
          <a:p xmlns:a="http://schemas.openxmlformats.org/drawingml/2006/main">
            <a:pPr algn="l">
              <a:buNone/>
              <a:defRPr sz="1875" b="1">
                <a:solidFill>
                  <a:srgbClr val="242629"/>
                </a:solidFill>
                <a:latin typeface="Arial"/>
                <a:ea typeface="Arial"/>
                <a:cs typeface="Arial"/>
              </a:defRPr>
            </a:pPr>
            <a:r>
              <a:rPr sz="1875" b="1">
                <a:solidFill>
                  <a:srgbClr val="242629"/>
                </a:solidFill>
                <a:latin typeface="Arial"/>
                <a:ea typeface="Arial"/>
                <a:cs typeface="Arial"/>
              </a:rPr>
              <a:t>Rigid base / skid</a:t>
            </a:r>
          </a:p>
        </p:txBody>
      </p:sp>
      <p:sp>
        <p:nvSpPr>
          <p:cNvPr id="20" name="graphic-text-104">
            <a:extLst xmlns:a="http://schemas.openxmlformats.org/drawingml/2006/main">
              <a:ext uri="{FF2B5EF4-FFF2-40B4-BE49-F238E27FC236}">
                <a16:creationId xmlns:a16="http://schemas.microsoft.com/office/drawing/2014/main" id="{3C2EC65C-127B-4331-AAC2-26950E87FFB5}"/>
              </a:ext>
            </a:extLst>
          </p:cNvPr>
          <p:cNvSpPr>
            <a:spLocks xmlns:a="http://schemas.openxmlformats.org/drawingml/2006/main" noGrp="1"/>
          </p:cNvSpPr>
          <p:nvPr/>
        </p:nvSpPr>
        <p:spPr>
          <a:xfrm xmlns:a="http://schemas.openxmlformats.org/drawingml/2006/main">
            <a:off x="10382250" y="4448175"/>
            <a:ext cx="1238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1">
                <a:solidFill>
                  <a:srgbClr val="C51E2C"/>
                </a:solidFill>
                <a:latin typeface="Arial"/>
                <a:ea typeface="Arial"/>
                <a:cs typeface="Arial"/>
              </a:defRPr>
            </a:defPPr>
          </a:lstStyle>
          <a:p xmlns:a="http://schemas.openxmlformats.org/drawingml/2006/main">
            <a:pPr algn="l">
              <a:buNone/>
              <a:defRPr sz="1875" b="1">
                <a:solidFill>
                  <a:srgbClr val="C51E2C"/>
                </a:solidFill>
                <a:latin typeface="Arial"/>
                <a:ea typeface="Arial"/>
                <a:cs typeface="Arial"/>
              </a:defRPr>
            </a:pPr>
            <a:r>
              <a:rPr sz="1875" b="1">
                <a:solidFill>
                  <a:srgbClr val="C51E2C"/>
                </a:solidFill>
                <a:latin typeface="Arial"/>
                <a:ea typeface="Arial"/>
                <a:cs typeface="Arial"/>
              </a:rPr>
              <a:t>S$250</a:t>
            </a:r>
          </a:p>
        </p:txBody>
      </p:sp>
      <p:sp>
        <p:nvSpPr>
          <p:cNvPr id="21" name="graphic-text-105">
            <a:extLst xmlns:a="http://schemas.openxmlformats.org/drawingml/2006/main">
              <a:ext uri="{FF2B5EF4-FFF2-40B4-BE49-F238E27FC236}">
                <a16:creationId xmlns:a16="http://schemas.microsoft.com/office/drawing/2014/main" id="{495839B9-71C6-480D-81B6-58489EA99460}"/>
              </a:ext>
            </a:extLst>
          </p:cNvPr>
          <p:cNvSpPr>
            <a:spLocks xmlns:a="http://schemas.openxmlformats.org/drawingml/2006/main" noGrp="1"/>
          </p:cNvSpPr>
          <p:nvPr/>
        </p:nvSpPr>
        <p:spPr>
          <a:xfrm xmlns:a="http://schemas.openxmlformats.org/drawingml/2006/main">
            <a:off x="7524750" y="4876800"/>
            <a:ext cx="4048125"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buNone/>
              <a:defRPr sz="1650" b="0">
                <a:solidFill>
                  <a:srgbClr val="626A73"/>
                </a:solidFill>
                <a:latin typeface="Arial"/>
                <a:ea typeface="Arial"/>
                <a:cs typeface="Arial"/>
              </a:defRPr>
            </a:pPr>
            <a:r>
              <a:rPr sz="1650" b="0">
                <a:solidFill>
                  <a:srgbClr val="626A73"/>
                </a:solidFill>
                <a:latin typeface="Arial"/>
                <a:ea typeface="Arial"/>
                <a:cs typeface="Arial"/>
              </a:rPr>
              <a:t>Carries the load and provides qualified jack / roller contact.</a:t>
            </a:r>
          </a:p>
        </p:txBody>
      </p:sp>
      <p:sp>
        <p:nvSpPr>
          <p:cNvPr id="22" name="graphic-text-106">
            <a:extLst xmlns:a="http://schemas.openxmlformats.org/drawingml/2006/main">
              <a:ext uri="{FF2B5EF4-FFF2-40B4-BE49-F238E27FC236}">
                <a16:creationId xmlns:a16="http://schemas.microsoft.com/office/drawing/2014/main" id="{C292BFB5-109D-4A27-9BD9-29102DE2AF73}"/>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S$460 per box set. 1,210 sets in the scenario, plus S$55,000 for design and prototype trials.</a:t>
            </a:r>
          </a:p>
        </p:txBody>
      </p:sp>
    </p:spTree>
    <p:extLst>
      <p:ext uri="{BB962C8B-B14F-4D97-AF65-F5344CB8AC3E}">
        <p14:creationId xmlns:p14="http://schemas.microsoft.com/office/powerpoint/2010/main" val="49216567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4B792B50-883A-49F1-A60C-631D5E0083E7}"/>
              </a:ext>
            </a:extLst>
          </p:cNvPr>
          <p:cNvPicPr>
            <a:picLocks xmlns:a="http://schemas.openxmlformats.org/drawingml/2006/main" noChangeAspect="1"/>
          </p:cNvPicPr>
          <p:nvPr/>
        </p:nvPicPr>
        <p:blipFill>
          <a:blip xmlns:r="http://schemas.openxmlformats.org/officeDocument/2006/relationships" xmlns:a="http://schemas.openxmlformats.org/drawingml/2006/main" r:embed="R782456e2eb5e4686"/>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D03F330-46D9-48A9-B088-A214F2B19F1A}"/>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26A67BD6-1A4F-47C8-A460-85A9C7A2C3A7}"/>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Ergonomics changes the station investment</a:t>
            </a:r>
          </a:p>
        </p:txBody>
      </p:sp>
      <p:sp>
        <p:nvSpPr>
          <p:cNvPr id="4" name="">
            <a:extLst xmlns:a="http://schemas.openxmlformats.org/drawingml/2006/main">
              <a:ext uri="{FF2B5EF4-FFF2-40B4-BE49-F238E27FC236}">
                <a16:creationId xmlns:a16="http://schemas.microsoft.com/office/drawing/2014/main" id="{D8303639-7A65-48D8-A9AB-BA19AEF0BF05}"/>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B5ADE66C-D639-40EB-8DA1-A9CCC0CB2EB5}"/>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6E9F7F98-E46C-43A9-9196-96148D588C53}"/>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9D360F6F-3292-464B-80FE-8B6784AA534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13</a:t>
            </a:r>
          </a:p>
        </p:txBody>
      </p:sp>
      <p:graphicFrame>
        <p:nvGraphicFramePr>
          <p:cNvPr id="11" name="Chart">
            <a:extLst xmlns:a="http://schemas.openxmlformats.org/drawingml/2006/main">
              <a:ext uri="{FF2B5EF4-FFF2-40B4-BE49-F238E27FC236}">
                <a16:creationId xmlns:a16="http://schemas.microsoft.com/office/drawing/2014/main" id="{B27836F0-5707-45E4-A5B5-3B033DF210F5}"/>
              </a:ext>
            </a:extLst>
          </p:cNvPr>
          <p:cNvGraphicFramePr/>
          <p:nvPr/>
        </p:nvGraphicFramePr>
        <p:xfrm>
          <a:off xmlns:a="http://schemas.openxmlformats.org/drawingml/2006/main" x="571500" y="2171700"/>
          <a:ext xmlns:a="http://schemas.openxmlformats.org/drawingml/2006/main" cx="6953250" cy="3209925"/>
        </p:xfrm>
        <a:graphic xmlns:a="http://schemas.openxmlformats.org/drawingml/2006/main">
          <a:graphicData uri="http://schemas.openxmlformats.org/drawingml/2006/chart">
            <c:chart xmlns:r="http://schemas.openxmlformats.org/officeDocument/2006/relationships" xmlns:c="http://schemas.openxmlformats.org/drawingml/2006/chart" r:id="R2d4a42dc32f44019"/>
          </a:graphicData>
        </a:graphic>
      </p:graphicFrame>
      <p:sp>
        <p:nvSpPr>
          <p:cNvPr id="12" name="graphic-text-107">
            <a:extLst xmlns:a="http://schemas.openxmlformats.org/drawingml/2006/main">
              <a:ext uri="{FF2B5EF4-FFF2-40B4-BE49-F238E27FC236}">
                <a16:creationId xmlns:a16="http://schemas.microsoft.com/office/drawing/2014/main" id="{45F04FA7-5D6B-4213-BAA8-D0390AD7EC35}"/>
              </a:ext>
            </a:extLst>
          </p:cNvPr>
          <p:cNvSpPr>
            <a:spLocks xmlns:a="http://schemas.openxmlformats.org/drawingml/2006/main" noGrp="1"/>
          </p:cNvSpPr>
          <p:nvPr/>
        </p:nvSpPr>
        <p:spPr>
          <a:xfrm xmlns:a="http://schemas.openxmlformats.org/drawingml/2006/main">
            <a:off x="571500" y="1809750"/>
            <a:ext cx="71437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buNone/>
              <a:defRPr sz="1425" b="0">
                <a:solidFill>
                  <a:srgbClr val="626A73"/>
                </a:solidFill>
                <a:latin typeface="Arial"/>
                <a:ea typeface="Arial"/>
                <a:cs typeface="Arial"/>
              </a:defRPr>
            </a:pPr>
            <a:r>
              <a:rPr sz="1425" b="0">
                <a:solidFill>
                  <a:srgbClr val="626A73"/>
                </a:solidFill>
                <a:latin typeface="Arial"/>
                <a:ea typeface="Arial"/>
                <a:cs typeface="Arial"/>
              </a:rPr>
              <a:t>Presentation hardware only, S$ thousand</a:t>
            </a:r>
          </a:p>
        </p:txBody>
      </p:sp>
      <p:sp>
        <p:nvSpPr>
          <p:cNvPr id="13" name="graphic-text-108">
            <a:extLst xmlns:a="http://schemas.openxmlformats.org/drawingml/2006/main">
              <a:ext uri="{FF2B5EF4-FFF2-40B4-BE49-F238E27FC236}">
                <a16:creationId xmlns:a16="http://schemas.microsoft.com/office/drawing/2014/main" id="{A3A7409F-6B8C-4BA2-B72C-5FEA99974566}"/>
              </a:ext>
            </a:extLst>
          </p:cNvPr>
          <p:cNvSpPr>
            <a:spLocks xmlns:a="http://schemas.openxmlformats.org/drawingml/2006/main" noGrp="1"/>
          </p:cNvSpPr>
          <p:nvPr/>
        </p:nvSpPr>
        <p:spPr>
          <a:xfrm xmlns:a="http://schemas.openxmlformats.org/drawingml/2006/main">
            <a:off x="7981950" y="2047875"/>
            <a:ext cx="3476625"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450" b="1">
                <a:solidFill>
                  <a:srgbClr val="242629"/>
                </a:solidFill>
                <a:latin typeface="Arial"/>
                <a:ea typeface="Arial"/>
                <a:cs typeface="Arial"/>
              </a:defRPr>
            </a:defPPr>
          </a:lstStyle>
          <a:p xmlns:a="http://schemas.openxmlformats.org/drawingml/2006/main">
            <a:pPr algn="l">
              <a:buNone/>
              <a:defRPr sz="3450" b="1">
                <a:solidFill>
                  <a:srgbClr val="242629"/>
                </a:solidFill>
                <a:latin typeface="Arial"/>
                <a:ea typeface="Arial"/>
                <a:cs typeface="Arial"/>
              </a:defRPr>
            </a:pPr>
            <a:r>
              <a:rPr sz="3450" b="1">
                <a:solidFill>
                  <a:srgbClr val="242629"/>
                </a:solidFill>
                <a:latin typeface="Arial"/>
                <a:ea typeface="Arial"/>
                <a:cs typeface="Arial"/>
              </a:rPr>
              <a:t>200 vs 34</a:t>
            </a:r>
          </a:p>
        </p:txBody>
      </p:sp>
      <p:sp>
        <p:nvSpPr>
          <p:cNvPr id="14" name="graphic-text-109">
            <a:extLst xmlns:a="http://schemas.openxmlformats.org/drawingml/2006/main">
              <a:ext uri="{FF2B5EF4-FFF2-40B4-BE49-F238E27FC236}">
                <a16:creationId xmlns:a16="http://schemas.microsoft.com/office/drawing/2014/main" id="{6DA7C3D3-5DC9-45CE-8A44-33A3DD3F9941}"/>
              </a:ext>
            </a:extLst>
          </p:cNvPr>
          <p:cNvSpPr>
            <a:spLocks xmlns:a="http://schemas.openxmlformats.org/drawingml/2006/main" noGrp="1"/>
          </p:cNvSpPr>
          <p:nvPr/>
        </p:nvSpPr>
        <p:spPr>
          <a:xfrm xmlns:a="http://schemas.openxmlformats.org/drawingml/2006/main">
            <a:off x="7981950" y="2743200"/>
            <a:ext cx="3476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Modified trolleys</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S$2,500 conversion + S$350 review each</a:t>
            </a:r>
          </a:p>
        </p:txBody>
      </p:sp>
      <p:sp>
        <p:nvSpPr>
          <p:cNvPr id="15" name="graphic-text-110">
            <a:extLst xmlns:a="http://schemas.openxmlformats.org/drawingml/2006/main">
              <a:ext uri="{FF2B5EF4-FFF2-40B4-BE49-F238E27FC236}">
                <a16:creationId xmlns:a16="http://schemas.microsoft.com/office/drawing/2014/main" id="{F83642D2-80C2-4B3D-A057-32BC87F64DED}"/>
              </a:ext>
            </a:extLst>
          </p:cNvPr>
          <p:cNvSpPr>
            <a:spLocks xmlns:a="http://schemas.openxmlformats.org/drawingml/2006/main" noGrp="1"/>
          </p:cNvSpPr>
          <p:nvPr/>
        </p:nvSpPr>
        <p:spPr>
          <a:xfrm xmlns:a="http://schemas.openxmlformats.org/drawingml/2006/main">
            <a:off x="7981950" y="3867150"/>
            <a:ext cx="347662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775" b="1">
                <a:solidFill>
                  <a:srgbClr val="C51E2C"/>
                </a:solidFill>
                <a:latin typeface="Arial"/>
                <a:ea typeface="Arial"/>
                <a:cs typeface="Arial"/>
              </a:defRPr>
            </a:defPPr>
          </a:lstStyle>
          <a:p xmlns:a="http://schemas.openxmlformats.org/drawingml/2006/main">
            <a:pPr algn="l">
              <a:buNone/>
              <a:defRPr sz="2775" b="1">
                <a:solidFill>
                  <a:srgbClr val="C51E2C"/>
                </a:solidFill>
                <a:latin typeface="Arial"/>
                <a:ea typeface="Arial"/>
                <a:cs typeface="Arial"/>
              </a:defRPr>
            </a:pPr>
            <a:r>
              <a:rPr sz="2775" b="1">
                <a:solidFill>
                  <a:srgbClr val="C51E2C"/>
                </a:solidFill>
                <a:latin typeface="Arial"/>
                <a:ea typeface="Arial"/>
                <a:cs typeface="Arial"/>
              </a:rPr>
              <a:t>18 × S$28k</a:t>
            </a:r>
          </a:p>
        </p:txBody>
      </p:sp>
      <p:sp>
        <p:nvSpPr>
          <p:cNvPr id="16" name="graphic-text-111">
            <a:extLst xmlns:a="http://schemas.openxmlformats.org/drawingml/2006/main">
              <a:ext uri="{FF2B5EF4-FFF2-40B4-BE49-F238E27FC236}">
                <a16:creationId xmlns:a16="http://schemas.microsoft.com/office/drawing/2014/main" id="{E943110C-3812-4414-986C-AF6DAB1BE5F6}"/>
              </a:ext>
            </a:extLst>
          </p:cNvPr>
          <p:cNvSpPr>
            <a:spLocks xmlns:a="http://schemas.openxmlformats.org/drawingml/2006/main" noGrp="1"/>
          </p:cNvSpPr>
          <p:nvPr/>
        </p:nvSpPr>
        <p:spPr>
          <a:xfrm xmlns:a="http://schemas.openxmlformats.org/drawingml/2006/main">
            <a:off x="7981950" y="4486275"/>
            <a:ext cx="34766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Part manipulators: S$504k in every option. Existing reusable units can reduce this.</a:t>
            </a:r>
          </a:p>
        </p:txBody>
      </p:sp>
      <p:sp>
        <p:nvSpPr>
          <p:cNvPr id="17" name="graphic-text-112">
            <a:extLst xmlns:a="http://schemas.openxmlformats.org/drawingml/2006/main">
              <a:ext uri="{FF2B5EF4-FFF2-40B4-BE49-F238E27FC236}">
                <a16:creationId xmlns:a16="http://schemas.microsoft.com/office/drawing/2014/main" id="{3AC71471-D97E-4E65-9363-1ED7F2E43DE4}"/>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The model retains assisted part loading. Removing lift/tilt scope requires an accepted operator trial.</a:t>
            </a:r>
          </a:p>
        </p:txBody>
      </p:sp>
    </p:spTree>
    <p:extLst>
      <p:ext uri="{BB962C8B-B14F-4D97-AF65-F5344CB8AC3E}">
        <p14:creationId xmlns:p14="http://schemas.microsoft.com/office/powerpoint/2010/main" val="27665647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7CF14837-8B48-4086-AEEB-03D2D9D3B4F1}"/>
              </a:ext>
            </a:extLst>
          </p:cNvPr>
          <p:cNvPicPr>
            <a:picLocks xmlns:a="http://schemas.openxmlformats.org/drawingml/2006/main" noChangeAspect="1"/>
          </p:cNvPicPr>
          <p:nvPr/>
        </p:nvPicPr>
        <p:blipFill>
          <a:blip xmlns:r="http://schemas.openxmlformats.org/officeDocument/2006/relationships" xmlns:a="http://schemas.openxmlformats.org/drawingml/2006/main" r:embed="Re395fc8a34b24eb4"/>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BD97045-9681-4DA0-950B-B8AA55CD7FC9}"/>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B2D5F0A6-836E-4034-A9A9-C70BD38F0AFE}"/>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Queue savings can be offset by the larger ASRS</a:t>
            </a:r>
          </a:p>
        </p:txBody>
      </p:sp>
      <p:sp>
        <p:nvSpPr>
          <p:cNvPr id="4" name="">
            <a:extLst xmlns:a="http://schemas.openxmlformats.org/drawingml/2006/main">
              <a:ext uri="{FF2B5EF4-FFF2-40B4-BE49-F238E27FC236}">
                <a16:creationId xmlns:a16="http://schemas.microsoft.com/office/drawing/2014/main" id="{3E7A4470-11E9-455B-93BD-6F2950FE804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A12C49A-A1D7-403D-B86A-C4B006653E95}"/>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398DC38-D4A9-4FE9-9B51-865DE8A160D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8F4102A3-9542-4F64-A98B-27FD3C708D98}"/>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14</a:t>
            </a:r>
          </a:p>
        </p:txBody>
      </p:sp>
      <p:graphicFrame>
        <p:nvGraphicFramePr>
          <p:cNvPr id="11" name="Chart">
            <a:extLst xmlns:a="http://schemas.openxmlformats.org/drawingml/2006/main">
              <a:ext uri="{FF2B5EF4-FFF2-40B4-BE49-F238E27FC236}">
                <a16:creationId xmlns:a16="http://schemas.microsoft.com/office/drawing/2014/main" id="{617D2D94-F733-4451-80A6-5B8587789EC4}"/>
              </a:ext>
            </a:extLst>
          </p:cNvPr>
          <p:cNvGraphicFramePr/>
          <p:nvPr/>
        </p:nvGraphicFramePr>
        <p:xfrm>
          <a:off xmlns:a="http://schemas.openxmlformats.org/drawingml/2006/main" x="571500" y="2209800"/>
          <a:ext xmlns:a="http://schemas.openxmlformats.org/drawingml/2006/main" cx="7667625" cy="3400425"/>
        </p:xfrm>
        <a:graphic xmlns:a="http://schemas.openxmlformats.org/drawingml/2006/main">
          <a:graphicData uri="http://schemas.openxmlformats.org/drawingml/2006/chart">
            <c:chart xmlns:r="http://schemas.openxmlformats.org/officeDocument/2006/relationships" xmlns:c="http://schemas.openxmlformats.org/drawingml/2006/chart" r:id="R83f79b113a6842c9"/>
          </a:graphicData>
        </a:graphic>
      </p:graphicFrame>
      <p:sp>
        <p:nvSpPr>
          <p:cNvPr id="12" name="graphic-text-113">
            <a:extLst xmlns:a="http://schemas.openxmlformats.org/drawingml/2006/main">
              <a:ext uri="{FF2B5EF4-FFF2-40B4-BE49-F238E27FC236}">
                <a16:creationId xmlns:a16="http://schemas.microsoft.com/office/drawing/2014/main" id="{D0E4E51E-81AA-4FE5-AFDF-445466D0E1A0}"/>
              </a:ext>
            </a:extLst>
          </p:cNvPr>
          <p:cNvSpPr>
            <a:spLocks xmlns:a="http://schemas.openxmlformats.org/drawingml/2006/main" noGrp="1"/>
          </p:cNvSpPr>
          <p:nvPr/>
        </p:nvSpPr>
        <p:spPr>
          <a:xfrm xmlns:a="http://schemas.openxmlformats.org/drawingml/2006/main">
            <a:off x="571500" y="184785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buNone/>
              <a:defRPr sz="1425" b="0">
                <a:solidFill>
                  <a:srgbClr val="626A73"/>
                </a:solidFill>
                <a:latin typeface="Arial"/>
                <a:ea typeface="Arial"/>
                <a:cs typeface="Arial"/>
              </a:defRPr>
            </a:pPr>
            <a:r>
              <a:rPr sz="1425" b="0">
                <a:solidFill>
                  <a:srgbClr val="626A73"/>
                </a:solidFill>
                <a:latin typeface="Arial"/>
                <a:ea typeface="Arial"/>
                <a:cs typeface="Arial"/>
              </a:rPr>
              <a:t>Planning envelope, m²</a:t>
            </a:r>
          </a:p>
        </p:txBody>
      </p:sp>
      <p:sp>
        <p:nvSpPr>
          <p:cNvPr id="13" name="graphic-text-114">
            <a:extLst xmlns:a="http://schemas.openxmlformats.org/drawingml/2006/main">
              <a:ext uri="{FF2B5EF4-FFF2-40B4-BE49-F238E27FC236}">
                <a16:creationId xmlns:a16="http://schemas.microsoft.com/office/drawing/2014/main" id="{562AC6A9-7489-4581-8E44-59DCEB6271DC}"/>
              </a:ext>
            </a:extLst>
          </p:cNvPr>
          <p:cNvSpPr>
            <a:spLocks xmlns:a="http://schemas.openxmlformats.org/drawingml/2006/main" noGrp="1"/>
          </p:cNvSpPr>
          <p:nvPr/>
        </p:nvSpPr>
        <p:spPr>
          <a:xfrm xmlns:a="http://schemas.openxmlformats.org/drawingml/2006/main">
            <a:off x="8572500" y="2143125"/>
            <a:ext cx="29051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242629"/>
                </a:solidFill>
                <a:latin typeface="Arial"/>
                <a:ea typeface="Arial"/>
                <a:cs typeface="Arial"/>
              </a:defRPr>
            </a:defPPr>
          </a:lstStyle>
          <a:p xmlns:a="http://schemas.openxmlformats.org/drawingml/2006/main">
            <a:pPr algn="l">
              <a:buNone/>
              <a:defRPr sz="2550" b="1">
                <a:solidFill>
                  <a:srgbClr val="242629"/>
                </a:solidFill>
                <a:latin typeface="Arial"/>
                <a:ea typeface="Arial"/>
                <a:cs typeface="Arial"/>
              </a:defRPr>
            </a:pPr>
            <a:r>
              <a:rPr sz="2550" b="1">
                <a:solidFill>
                  <a:srgbClr val="242629"/>
                </a:solidFill>
                <a:latin typeface="Arial"/>
                <a:ea typeface="Arial"/>
                <a:cs typeface="Arial"/>
              </a:rPr>
              <a:t>A  560 m²</a:t>
            </a:r>
          </a:p>
        </p:txBody>
      </p:sp>
      <p:sp>
        <p:nvSpPr>
          <p:cNvPr id="14" name="graphic-text-115">
            <a:extLst xmlns:a="http://schemas.openxmlformats.org/drawingml/2006/main">
              <a:ext uri="{FF2B5EF4-FFF2-40B4-BE49-F238E27FC236}">
                <a16:creationId xmlns:a16="http://schemas.microsoft.com/office/drawing/2014/main" id="{3C089349-AB3D-44AE-9BE2-BD4743751A9A}"/>
              </a:ext>
            </a:extLst>
          </p:cNvPr>
          <p:cNvSpPr>
            <a:spLocks xmlns:a="http://schemas.openxmlformats.org/drawingml/2006/main" noGrp="1"/>
          </p:cNvSpPr>
          <p:nvPr/>
        </p:nvSpPr>
        <p:spPr>
          <a:xfrm xmlns:a="http://schemas.openxmlformats.org/drawingml/2006/main">
            <a:off x="8572500" y="2924175"/>
            <a:ext cx="29051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C51E2C"/>
                </a:solidFill>
                <a:latin typeface="Arial"/>
                <a:ea typeface="Arial"/>
                <a:cs typeface="Arial"/>
              </a:defRPr>
            </a:defPPr>
          </a:lstStyle>
          <a:p xmlns:a="http://schemas.openxmlformats.org/drawingml/2006/main">
            <a:pPr algn="l">
              <a:buNone/>
              <a:defRPr sz="2550" b="1">
                <a:solidFill>
                  <a:srgbClr val="C51E2C"/>
                </a:solidFill>
                <a:latin typeface="Arial"/>
                <a:ea typeface="Arial"/>
                <a:cs typeface="Arial"/>
              </a:defRPr>
            </a:pPr>
            <a:r>
              <a:rPr sz="2550" b="1">
                <a:solidFill>
                  <a:srgbClr val="C51E2C"/>
                </a:solidFill>
                <a:latin typeface="Arial"/>
                <a:ea typeface="Arial"/>
                <a:cs typeface="Arial"/>
              </a:rPr>
              <a:t>E  572 m²</a:t>
            </a:r>
          </a:p>
        </p:txBody>
      </p:sp>
      <p:sp>
        <p:nvSpPr>
          <p:cNvPr id="15" name="graphic-text-116">
            <a:extLst xmlns:a="http://schemas.openxmlformats.org/drawingml/2006/main">
              <a:ext uri="{FF2B5EF4-FFF2-40B4-BE49-F238E27FC236}">
                <a16:creationId xmlns:a16="http://schemas.microsoft.com/office/drawing/2014/main" id="{6072D620-6080-4491-9BD4-BFAA15117F3F}"/>
              </a:ext>
            </a:extLst>
          </p:cNvPr>
          <p:cNvSpPr>
            <a:spLocks xmlns:a="http://schemas.openxmlformats.org/drawingml/2006/main" noGrp="1"/>
          </p:cNvSpPr>
          <p:nvPr/>
        </p:nvSpPr>
        <p:spPr>
          <a:xfrm xmlns:a="http://schemas.openxmlformats.org/drawingml/2006/main">
            <a:off x="8572500" y="3943350"/>
            <a:ext cx="2943225" cy="1228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E queue: −88 m²</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E ASRS: +100 m²</a:t>
            </a:r>
          </a:p>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Net: +12 m² versus A</a:t>
            </a:r>
          </a:p>
        </p:txBody>
      </p:sp>
      <p:sp>
        <p:nvSpPr>
          <p:cNvPr id="16" name="graphic-text-117">
            <a:extLst xmlns:a="http://schemas.openxmlformats.org/drawingml/2006/main">
              <a:ext uri="{FF2B5EF4-FFF2-40B4-BE49-F238E27FC236}">
                <a16:creationId xmlns:a16="http://schemas.microsoft.com/office/drawing/2014/main" id="{447FE18A-CC83-4840-9729-D79D0A12696A}"/>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Modelled areas are comparison envelopes, not a verified site layout or a rental saving.</a:t>
            </a:r>
          </a:p>
        </p:txBody>
      </p:sp>
    </p:spTree>
    <p:extLst>
      <p:ext uri="{BB962C8B-B14F-4D97-AF65-F5344CB8AC3E}">
        <p14:creationId xmlns:p14="http://schemas.microsoft.com/office/powerpoint/2010/main" val="609205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B75A1BC5-4A9E-482C-A70D-F41FD285B814}"/>
              </a:ext>
            </a:extLst>
          </p:cNvPr>
          <p:cNvPicPr>
            <a:picLocks xmlns:a="http://schemas.openxmlformats.org/drawingml/2006/main" noChangeAspect="1"/>
          </p:cNvPicPr>
          <p:nvPr/>
        </p:nvPicPr>
        <p:blipFill>
          <a:blip xmlns:r="http://schemas.openxmlformats.org/officeDocument/2006/relationships" xmlns:a="http://schemas.openxmlformats.org/drawingml/2006/main" r:embed="Reae8913062ab4efa"/>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B024A12-0A58-4DEA-8314-6EC8C4919A8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3CBCC5FE-E182-4A3E-B574-EF1B4B506D84}"/>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larger box reduces levels and widens the store</a:t>
            </a:r>
          </a:p>
        </p:txBody>
      </p:sp>
      <p:sp>
        <p:nvSpPr>
          <p:cNvPr id="4" name="">
            <a:extLst xmlns:a="http://schemas.openxmlformats.org/drawingml/2006/main">
              <a:ext uri="{FF2B5EF4-FFF2-40B4-BE49-F238E27FC236}">
                <a16:creationId xmlns:a16="http://schemas.microsoft.com/office/drawing/2014/main" id="{2C8F6CB8-8808-4BA0-99B8-8FE976D0BAA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B5855295-1887-402A-AE9E-7A1B98440D25}"/>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441AA56D-C725-42AD-AFAD-7028D55A7ED6}"/>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2E2BB7D1-25B1-444C-8B55-003173F77FAD}"/>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15</a:t>
            </a:r>
          </a:p>
        </p:txBody>
      </p:sp>
      <p:graphicFrame>
        <p:nvGraphicFramePr>
          <p:cNvPr id="11" name="Chart">
            <a:extLst xmlns:a="http://schemas.openxmlformats.org/drawingml/2006/main">
              <a:ext uri="{FF2B5EF4-FFF2-40B4-BE49-F238E27FC236}">
                <a16:creationId xmlns:a16="http://schemas.microsoft.com/office/drawing/2014/main" id="{B101D4D7-C84A-4AF2-BB51-908AE6CBD5F1}"/>
              </a:ext>
            </a:extLst>
          </p:cNvPr>
          <p:cNvGraphicFramePr/>
          <p:nvPr/>
        </p:nvGraphicFramePr>
        <p:xfrm>
          <a:off xmlns:a="http://schemas.openxmlformats.org/drawingml/2006/main" x="571500" y="2190750"/>
          <a:ext xmlns:a="http://schemas.openxmlformats.org/drawingml/2006/main" cx="6200775" cy="3209925"/>
        </p:xfrm>
        <a:graphic xmlns:a="http://schemas.openxmlformats.org/drawingml/2006/main">
          <a:graphicData uri="http://schemas.openxmlformats.org/drawingml/2006/chart">
            <c:chart xmlns:r="http://schemas.openxmlformats.org/officeDocument/2006/relationships" xmlns:c="http://schemas.openxmlformats.org/drawingml/2006/chart" r:id="Reea435e070f2472e"/>
          </a:graphicData>
        </a:graphic>
      </p:graphicFrame>
      <p:sp>
        <p:nvSpPr>
          <p:cNvPr id="12" name="graphic-text-118">
            <a:extLst xmlns:a="http://schemas.openxmlformats.org/drawingml/2006/main">
              <a:ext uri="{FF2B5EF4-FFF2-40B4-BE49-F238E27FC236}">
                <a16:creationId xmlns:a16="http://schemas.microsoft.com/office/drawing/2014/main" id="{089DA178-B675-4688-8557-4ED0CC4D45AE}"/>
              </a:ext>
            </a:extLst>
          </p:cNvPr>
          <p:cNvSpPr>
            <a:spLocks xmlns:a="http://schemas.openxmlformats.org/drawingml/2006/main" noGrp="1"/>
          </p:cNvSpPr>
          <p:nvPr/>
        </p:nvSpPr>
        <p:spPr>
          <a:xfrm xmlns:a="http://schemas.openxmlformats.org/drawingml/2006/main">
            <a:off x="571500" y="1819275"/>
            <a:ext cx="6096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buNone/>
              <a:defRPr sz="1425" b="0">
                <a:solidFill>
                  <a:srgbClr val="626A73"/>
                </a:solidFill>
                <a:latin typeface="Arial"/>
                <a:ea typeface="Arial"/>
                <a:cs typeface="Arial"/>
              </a:defRPr>
            </a:pPr>
            <a:r>
              <a:rPr sz="1425" b="0">
                <a:solidFill>
                  <a:srgbClr val="626A73"/>
                </a:solidFill>
                <a:latin typeface="Arial"/>
                <a:ea typeface="Arial"/>
                <a:cs typeface="Arial"/>
              </a:rPr>
              <a:t>Equipment envelope, m²</a:t>
            </a:r>
          </a:p>
        </p:txBody>
      </p:sp>
      <p:sp>
        <p:nvSpPr>
          <p:cNvPr id="13" name="graphic-text-119">
            <a:extLst xmlns:a="http://schemas.openxmlformats.org/drawingml/2006/main">
              <a:ext uri="{FF2B5EF4-FFF2-40B4-BE49-F238E27FC236}">
                <a16:creationId xmlns:a16="http://schemas.microsoft.com/office/drawing/2014/main" id="{7CB2D6F6-4BB7-415C-BF49-437721E150D4}"/>
              </a:ext>
            </a:extLst>
          </p:cNvPr>
          <p:cNvSpPr>
            <a:spLocks xmlns:a="http://schemas.openxmlformats.org/drawingml/2006/main" noGrp="1"/>
          </p:cNvSpPr>
          <p:nvPr/>
        </p:nvSpPr>
        <p:spPr>
          <a:xfrm xmlns:a="http://schemas.openxmlformats.org/drawingml/2006/main">
            <a:off x="7248525" y="1905000"/>
            <a:ext cx="2047875"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242629"/>
                </a:solidFill>
                <a:latin typeface="Arial"/>
                <a:ea typeface="Arial"/>
                <a:cs typeface="Arial"/>
              </a:defRPr>
            </a:defPPr>
          </a:lstStyle>
          <a:p xmlns:a="http://schemas.openxmlformats.org/drawingml/2006/main">
            <a:pPr algn="l">
              <a:buNone/>
              <a:defRPr sz="2550" b="1">
                <a:solidFill>
                  <a:srgbClr val="242629"/>
                </a:solidFill>
                <a:latin typeface="Arial"/>
                <a:ea typeface="Arial"/>
                <a:cs typeface="Arial"/>
              </a:defRPr>
            </a:pPr>
            <a:r>
              <a:rPr sz="2550" b="1">
                <a:solidFill>
                  <a:srgbClr val="242629"/>
                </a:solidFill>
                <a:latin typeface="Arial"/>
                <a:ea typeface="Arial"/>
                <a:cs typeface="Arial"/>
              </a:rPr>
              <a:t>12 levels</a:t>
            </a:r>
          </a:p>
        </p:txBody>
      </p:sp>
      <p:sp>
        <p:nvSpPr>
          <p:cNvPr id="14" name="graphic-text-120">
            <a:extLst xmlns:a="http://schemas.openxmlformats.org/drawingml/2006/main">
              <a:ext uri="{FF2B5EF4-FFF2-40B4-BE49-F238E27FC236}">
                <a16:creationId xmlns:a16="http://schemas.microsoft.com/office/drawing/2014/main" id="{86012D3F-9120-4F76-A304-D12CE93D227A}"/>
              </a:ext>
            </a:extLst>
          </p:cNvPr>
          <p:cNvSpPr>
            <a:spLocks xmlns:a="http://schemas.openxmlformats.org/drawingml/2006/main" noGrp="1"/>
          </p:cNvSpPr>
          <p:nvPr/>
        </p:nvSpPr>
        <p:spPr>
          <a:xfrm xmlns:a="http://schemas.openxmlformats.org/drawingml/2006/main">
            <a:off x="9620250" y="1905000"/>
            <a:ext cx="1952625"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C51E2C"/>
                </a:solidFill>
                <a:latin typeface="Arial"/>
                <a:ea typeface="Arial"/>
                <a:cs typeface="Arial"/>
              </a:defRPr>
            </a:defPPr>
          </a:lstStyle>
          <a:p xmlns:a="http://schemas.openxmlformats.org/drawingml/2006/main">
            <a:pPr algn="l">
              <a:buNone/>
              <a:defRPr sz="2550" b="1">
                <a:solidFill>
                  <a:srgbClr val="C51E2C"/>
                </a:solidFill>
                <a:latin typeface="Arial"/>
                <a:ea typeface="Arial"/>
                <a:cs typeface="Arial"/>
              </a:defRPr>
            </a:pPr>
            <a:r>
              <a:rPr sz="2550" b="1">
                <a:solidFill>
                  <a:srgbClr val="C51E2C"/>
                </a:solidFill>
                <a:latin typeface="Arial"/>
                <a:ea typeface="Arial"/>
                <a:cs typeface="Arial"/>
              </a:rPr>
              <a:t>9 levels</a:t>
            </a:r>
          </a:p>
        </p:txBody>
      </p:sp>
      <p:sp>
        <p:nvSpPr>
          <p:cNvPr id="15" name="graphic-text-121">
            <a:extLst xmlns:a="http://schemas.openxmlformats.org/drawingml/2006/main">
              <a:ext uri="{FF2B5EF4-FFF2-40B4-BE49-F238E27FC236}">
                <a16:creationId xmlns:a16="http://schemas.microsoft.com/office/drawing/2014/main" id="{E7DEF76E-F5EE-4B4B-8403-94F1715532A6}"/>
              </a:ext>
            </a:extLst>
          </p:cNvPr>
          <p:cNvSpPr>
            <a:spLocks xmlns:a="http://schemas.openxmlformats.org/drawingml/2006/main" noGrp="1"/>
          </p:cNvSpPr>
          <p:nvPr/>
        </p:nvSpPr>
        <p:spPr>
          <a:xfrm xmlns:a="http://schemas.openxmlformats.org/drawingml/2006/main">
            <a:off x="7248525" y="2571750"/>
            <a:ext cx="2200275"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21 bays</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20.00 × 8.00 m</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50 kg load basis</a:t>
            </a:r>
          </a:p>
        </p:txBody>
      </p:sp>
      <p:sp>
        <p:nvSpPr>
          <p:cNvPr id="16" name="graphic-text-122">
            <a:extLst xmlns:a="http://schemas.openxmlformats.org/drawingml/2006/main">
              <a:ext uri="{FF2B5EF4-FFF2-40B4-BE49-F238E27FC236}">
                <a16:creationId xmlns:a16="http://schemas.microsoft.com/office/drawing/2014/main" id="{1EF1DDBD-533F-4455-B85D-29B695B154D9}"/>
              </a:ext>
            </a:extLst>
          </p:cNvPr>
          <p:cNvSpPr>
            <a:spLocks xmlns:a="http://schemas.openxmlformats.org/drawingml/2006/main" noGrp="1"/>
          </p:cNvSpPr>
          <p:nvPr/>
        </p:nvSpPr>
        <p:spPr>
          <a:xfrm xmlns:a="http://schemas.openxmlformats.org/drawingml/2006/main">
            <a:off x="9620250" y="2571750"/>
            <a:ext cx="20955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28 bays</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26.86 × 9.68 m</a:t>
            </a:r>
          </a:p>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55 kg load scenario</a:t>
            </a:r>
          </a:p>
        </p:txBody>
      </p:sp>
      <p:sp>
        <p:nvSpPr>
          <p:cNvPr id="17" name="rule-123">
            <a:extLst xmlns:a="http://schemas.openxmlformats.org/drawingml/2006/main">
              <a:ext uri="{FF2B5EF4-FFF2-40B4-BE49-F238E27FC236}">
                <a16:creationId xmlns:a16="http://schemas.microsoft.com/office/drawing/2014/main" id="{63F17042-1DFA-4314-B119-26C6B8BFD327}"/>
              </a:ext>
            </a:extLst>
          </p:cNvPr>
          <p:cNvSpPr>
            <a:spLocks xmlns:a="http://schemas.openxmlformats.org/drawingml/2006/main" noGrp="1"/>
          </p:cNvSpPr>
          <p:nvPr/>
        </p:nvSpPr>
        <p:spPr>
          <a:xfrm xmlns:a="http://schemas.openxmlformats.org/drawingml/2006/main">
            <a:off x="7229475" y="3914775"/>
            <a:ext cx="4343400" cy="19050"/>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sp>
      <p:sp>
        <p:nvSpPr>
          <p:cNvPr id="18" name="graphic-text-124">
            <a:extLst xmlns:a="http://schemas.openxmlformats.org/drawingml/2006/main">
              <a:ext uri="{FF2B5EF4-FFF2-40B4-BE49-F238E27FC236}">
                <a16:creationId xmlns:a16="http://schemas.microsoft.com/office/drawing/2014/main" id="{68F607DB-3CB7-4016-A784-978B86E9C765}"/>
              </a:ext>
            </a:extLst>
          </p:cNvPr>
          <p:cNvSpPr>
            <a:spLocks xmlns:a="http://schemas.openxmlformats.org/drawingml/2006/main" noGrp="1"/>
          </p:cNvSpPr>
          <p:nvPr/>
        </p:nvSpPr>
        <p:spPr>
          <a:xfrm xmlns:a="http://schemas.openxmlformats.org/drawingml/2006/main">
            <a:off x="7229475" y="4181475"/>
            <a:ext cx="4276725" cy="1114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Same target: 1,000 cells</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4 storage faces, 5.04 m usable height</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900 occupied cells at 90%</a:t>
            </a:r>
          </a:p>
        </p:txBody>
      </p:sp>
      <p:sp>
        <p:nvSpPr>
          <p:cNvPr id="19" name="graphic-text-125">
            <a:extLst xmlns:a="http://schemas.openxmlformats.org/drawingml/2006/main">
              <a:ext uri="{FF2B5EF4-FFF2-40B4-BE49-F238E27FC236}">
                <a16:creationId xmlns:a16="http://schemas.microsoft.com/office/drawing/2014/main" id="{FE82333B-9B3E-412D-9677-1AD35F345700}"/>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1,400 × 700 × 450 mm is provisional. Actual box dimensions and heavier-load design need reconciliation.</a:t>
            </a:r>
          </a:p>
        </p:txBody>
      </p:sp>
    </p:spTree>
    <p:extLst>
      <p:ext uri="{BB962C8B-B14F-4D97-AF65-F5344CB8AC3E}">
        <p14:creationId xmlns:p14="http://schemas.microsoft.com/office/powerpoint/2010/main" val="206204002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AE3C2EA0-6AE6-4CF1-AA00-454A7B05B51D}"/>
              </a:ext>
            </a:extLst>
          </p:cNvPr>
          <p:cNvPicPr>
            <a:picLocks xmlns:a="http://schemas.openxmlformats.org/drawingml/2006/main" noChangeAspect="1"/>
          </p:cNvPicPr>
          <p:nvPr/>
        </p:nvPicPr>
        <p:blipFill>
          <a:blip xmlns:r="http://schemas.openxmlformats.org/officeDocument/2006/relationships" xmlns:a="http://schemas.openxmlformats.org/drawingml/2006/main" r:embed="R035280d769a7401d"/>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6AC9AFC-F5D1-40AF-8487-EF8EB966D67A}"/>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5C143BC0-8C78-4999-8AD0-805680F5EAF4}"/>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Fleet size follows demand and transfer time</a:t>
            </a:r>
          </a:p>
        </p:txBody>
      </p:sp>
      <p:sp>
        <p:nvSpPr>
          <p:cNvPr id="4" name="">
            <a:extLst xmlns:a="http://schemas.openxmlformats.org/drawingml/2006/main">
              <a:ext uri="{FF2B5EF4-FFF2-40B4-BE49-F238E27FC236}">
                <a16:creationId xmlns:a16="http://schemas.microsoft.com/office/drawing/2014/main" id="{66CD4463-4CCC-423A-B453-481135C9EE51}"/>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446A568-0C1C-4448-A3F2-D22A28B1685B}"/>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83E5904-F99E-45DF-8949-47871DC510D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D9B9199D-3FFC-4ABF-8929-3EB0F0324B49}"/>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16</a:t>
            </a:r>
          </a:p>
        </p:txBody>
      </p:sp>
      <p:sp>
        <p:nvSpPr>
          <p:cNvPr id="11" name="graphic-text-126">
            <a:extLst xmlns:a="http://schemas.openxmlformats.org/drawingml/2006/main">
              <a:ext uri="{FF2B5EF4-FFF2-40B4-BE49-F238E27FC236}">
                <a16:creationId xmlns:a16="http://schemas.microsoft.com/office/drawing/2014/main" id="{5B86F9CE-139D-4CDB-A5A0-0A3303A672EC}"/>
              </a:ext>
            </a:extLst>
          </p:cNvPr>
          <p:cNvSpPr>
            <a:spLocks xmlns:a="http://schemas.openxmlformats.org/drawingml/2006/main" noGrp="1"/>
          </p:cNvSpPr>
          <p:nvPr/>
        </p:nvSpPr>
        <p:spPr>
          <a:xfrm xmlns:a="http://schemas.openxmlformats.org/drawingml/2006/main">
            <a:off x="571500" y="2009775"/>
            <a:ext cx="3286125"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500" b="1">
                <a:solidFill>
                  <a:srgbClr val="C51E2C"/>
                </a:solidFill>
                <a:latin typeface="Arial"/>
                <a:ea typeface="Arial"/>
                <a:cs typeface="Arial"/>
              </a:defRPr>
            </a:defPPr>
          </a:lstStyle>
          <a:p xmlns:a="http://schemas.openxmlformats.org/drawingml/2006/main">
            <a:pPr algn="l">
              <a:buNone/>
              <a:defRPr sz="4500" b="1">
                <a:solidFill>
                  <a:srgbClr val="C51E2C"/>
                </a:solidFill>
                <a:latin typeface="Arial"/>
                <a:ea typeface="Arial"/>
                <a:cs typeface="Arial"/>
              </a:defRPr>
            </a:pPr>
            <a:r>
              <a:rPr sz="4500" b="1">
                <a:solidFill>
                  <a:srgbClr val="C51E2C"/>
                </a:solidFill>
                <a:latin typeface="Arial"/>
                <a:ea typeface="Arial"/>
                <a:cs typeface="Arial"/>
              </a:rPr>
              <a:t>876</a:t>
            </a:r>
          </a:p>
        </p:txBody>
      </p:sp>
      <p:sp>
        <p:nvSpPr>
          <p:cNvPr id="12" name="graphic-text-127">
            <a:extLst xmlns:a="http://schemas.openxmlformats.org/drawingml/2006/main">
              <a:ext uri="{FF2B5EF4-FFF2-40B4-BE49-F238E27FC236}">
                <a16:creationId xmlns:a16="http://schemas.microsoft.com/office/drawing/2014/main" id="{C9F3FA93-6391-4C77-913D-90C31DB2125D}"/>
              </a:ext>
            </a:extLst>
          </p:cNvPr>
          <p:cNvSpPr>
            <a:spLocks xmlns:a="http://schemas.openxmlformats.org/drawingml/2006/main" noGrp="1"/>
          </p:cNvSpPr>
          <p:nvPr/>
        </p:nvSpPr>
        <p:spPr>
          <a:xfrm xmlns:a="http://schemas.openxmlformats.org/drawingml/2006/main">
            <a:off x="571500" y="2905125"/>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missions / day</a:t>
            </a:r>
          </a:p>
        </p:txBody>
      </p:sp>
      <p:sp>
        <p:nvSpPr>
          <p:cNvPr id="13" name="graphic-text-128">
            <a:extLst xmlns:a="http://schemas.openxmlformats.org/drawingml/2006/main">
              <a:ext uri="{FF2B5EF4-FFF2-40B4-BE49-F238E27FC236}">
                <a16:creationId xmlns:a16="http://schemas.microsoft.com/office/drawing/2014/main" id="{2477AC00-E16C-4792-B436-BCD8A82A355E}"/>
              </a:ext>
            </a:extLst>
          </p:cNvPr>
          <p:cNvSpPr>
            <a:spLocks xmlns:a="http://schemas.openxmlformats.org/drawingml/2006/main" noGrp="1"/>
          </p:cNvSpPr>
          <p:nvPr/>
        </p:nvSpPr>
        <p:spPr>
          <a:xfrm xmlns:a="http://schemas.openxmlformats.org/drawingml/2006/main">
            <a:off x="4381500" y="2009775"/>
            <a:ext cx="3286125"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500" b="1">
                <a:solidFill>
                  <a:srgbClr val="242629"/>
                </a:solidFill>
                <a:latin typeface="Arial"/>
                <a:ea typeface="Arial"/>
                <a:cs typeface="Arial"/>
              </a:defRPr>
            </a:defPPr>
          </a:lstStyle>
          <a:p xmlns:a="http://schemas.openxmlformats.org/drawingml/2006/main">
            <a:pPr algn="l">
              <a:buNone/>
              <a:defRPr sz="4500" b="1">
                <a:solidFill>
                  <a:srgbClr val="242629"/>
                </a:solidFill>
                <a:latin typeface="Arial"/>
                <a:ea typeface="Arial"/>
                <a:cs typeface="Arial"/>
              </a:defRPr>
            </a:pPr>
            <a:r>
              <a:rPr sz="4500" b="1">
                <a:solidFill>
                  <a:srgbClr val="242629"/>
                </a:solidFill>
                <a:latin typeface="Arial"/>
                <a:ea typeface="Arial"/>
                <a:cs typeface="Arial"/>
              </a:rPr>
              <a:t>3.33</a:t>
            </a:r>
          </a:p>
        </p:txBody>
      </p:sp>
      <p:sp>
        <p:nvSpPr>
          <p:cNvPr id="14" name="graphic-text-129">
            <a:extLst xmlns:a="http://schemas.openxmlformats.org/drawingml/2006/main">
              <a:ext uri="{FF2B5EF4-FFF2-40B4-BE49-F238E27FC236}">
                <a16:creationId xmlns:a16="http://schemas.microsoft.com/office/drawing/2014/main" id="{CFAD4D28-84AC-45A0-9A21-E4BBD92CB8D3}"/>
              </a:ext>
            </a:extLst>
          </p:cNvPr>
          <p:cNvSpPr>
            <a:spLocks xmlns:a="http://schemas.openxmlformats.org/drawingml/2006/main" noGrp="1"/>
          </p:cNvSpPr>
          <p:nvPr/>
        </p:nvSpPr>
        <p:spPr>
          <a:xfrm xmlns:a="http://schemas.openxmlformats.org/drawingml/2006/main">
            <a:off x="4381500" y="2905125"/>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travel min / mission</a:t>
            </a:r>
          </a:p>
        </p:txBody>
      </p:sp>
      <p:sp>
        <p:nvSpPr>
          <p:cNvPr id="15" name="graphic-text-130">
            <a:extLst xmlns:a="http://schemas.openxmlformats.org/drawingml/2006/main">
              <a:ext uri="{FF2B5EF4-FFF2-40B4-BE49-F238E27FC236}">
                <a16:creationId xmlns:a16="http://schemas.microsoft.com/office/drawing/2014/main" id="{E5EAB6A5-41A5-46D1-96F2-6BF2723A315D}"/>
              </a:ext>
            </a:extLst>
          </p:cNvPr>
          <p:cNvSpPr>
            <a:spLocks xmlns:a="http://schemas.openxmlformats.org/drawingml/2006/main" noGrp="1"/>
          </p:cNvSpPr>
          <p:nvPr/>
        </p:nvSpPr>
        <p:spPr>
          <a:xfrm xmlns:a="http://schemas.openxmlformats.org/drawingml/2006/main">
            <a:off x="8191500" y="2009775"/>
            <a:ext cx="3286125"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4500" b="1">
                <a:solidFill>
                  <a:srgbClr val="242629"/>
                </a:solidFill>
                <a:latin typeface="Arial"/>
                <a:ea typeface="Arial"/>
                <a:cs typeface="Arial"/>
              </a:defRPr>
            </a:defPPr>
          </a:lstStyle>
          <a:p xmlns:a="http://schemas.openxmlformats.org/drawingml/2006/main">
            <a:pPr algn="l">
              <a:buNone/>
              <a:defRPr sz="4500" b="1">
                <a:solidFill>
                  <a:srgbClr val="242629"/>
                </a:solidFill>
                <a:latin typeface="Arial"/>
                <a:ea typeface="Arial"/>
                <a:cs typeface="Arial"/>
              </a:defRPr>
            </a:pPr>
            <a:r>
              <a:rPr sz="4500" b="1">
                <a:solidFill>
                  <a:srgbClr val="242629"/>
                </a:solidFill>
                <a:latin typeface="Arial"/>
                <a:ea typeface="Arial"/>
                <a:cs typeface="Arial"/>
              </a:rPr>
              <a:t>842</a:t>
            </a:r>
          </a:p>
        </p:txBody>
      </p:sp>
      <p:sp>
        <p:nvSpPr>
          <p:cNvPr id="16" name="graphic-text-131">
            <a:extLst xmlns:a="http://schemas.openxmlformats.org/drawingml/2006/main">
              <a:ext uri="{FF2B5EF4-FFF2-40B4-BE49-F238E27FC236}">
                <a16:creationId xmlns:a16="http://schemas.microsoft.com/office/drawing/2014/main" id="{D8CD5E3A-BBA7-4FBC-9264-260847C0E592}"/>
              </a:ext>
            </a:extLst>
          </p:cNvPr>
          <p:cNvSpPr>
            <a:spLocks xmlns:a="http://schemas.openxmlformats.org/drawingml/2006/main" noGrp="1"/>
          </p:cNvSpPr>
          <p:nvPr/>
        </p:nvSpPr>
        <p:spPr>
          <a:xfrm xmlns:a="http://schemas.openxmlformats.org/drawingml/2006/main">
            <a:off x="8191500" y="2905125"/>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usable min / robot / day</a:t>
            </a:r>
          </a:p>
        </p:txBody>
      </p:sp>
      <p:sp>
        <p:nvSpPr>
          <p:cNvPr id="17" name="rule-132">
            <a:extLst xmlns:a="http://schemas.openxmlformats.org/drawingml/2006/main">
              <a:ext uri="{FF2B5EF4-FFF2-40B4-BE49-F238E27FC236}">
                <a16:creationId xmlns:a16="http://schemas.microsoft.com/office/drawing/2014/main" id="{D7519158-F405-44A2-BADA-CFCEADD62EDD}"/>
              </a:ext>
            </a:extLst>
          </p:cNvPr>
          <p:cNvSpPr>
            <a:spLocks xmlns:a="http://schemas.openxmlformats.org/drawingml/2006/main" noGrp="1"/>
          </p:cNvSpPr>
          <p:nvPr/>
        </p:nvSpPr>
        <p:spPr>
          <a:xfrm xmlns:a="http://schemas.openxmlformats.org/drawingml/2006/main">
            <a:off x="571500" y="3619500"/>
            <a:ext cx="10953750" cy="19050"/>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sp>
      <p:sp>
        <p:nvSpPr>
          <p:cNvPr id="18" name="flow-node-133">
            <a:extLst xmlns:a="http://schemas.openxmlformats.org/drawingml/2006/main">
              <a:ext uri="{FF2B5EF4-FFF2-40B4-BE49-F238E27FC236}">
                <a16:creationId xmlns:a16="http://schemas.microsoft.com/office/drawing/2014/main" id="{AC24E0BD-EADC-47C3-B074-E7782E4B219E}"/>
              </a:ext>
            </a:extLst>
          </p:cNvPr>
          <p:cNvSpPr>
            <a:spLocks xmlns:a="http://schemas.openxmlformats.org/drawingml/2006/main" noGrp="1"/>
          </p:cNvSpPr>
          <p:nvPr/>
        </p:nvSpPr>
        <p:spPr>
          <a:xfrm xmlns:a="http://schemas.openxmlformats.org/drawingml/2006/main">
            <a:off x="571500" y="4076700"/>
            <a:ext cx="5067300" cy="1085850"/>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100" b="1">
                <a:solidFill>
                  <a:srgbClr val="FFFFFF"/>
                </a:solidFill>
                <a:latin typeface="Arial"/>
                <a:ea typeface="Arial"/>
                <a:cs typeface="Arial"/>
              </a:defRPr>
            </a:defPPr>
          </a:lstStyle>
          <a:p xmlns:a="http://schemas.openxmlformats.org/drawingml/2006/main">
            <a:pPr algn="ctr">
              <a:buNone/>
              <a:defRPr sz="2100" b="1">
                <a:solidFill>
                  <a:srgbClr val="FFFFFF"/>
                </a:solidFill>
                <a:latin typeface="Arial"/>
                <a:ea typeface="Arial"/>
                <a:cs typeface="Arial"/>
              </a:defRPr>
            </a:pPr>
            <a:r>
              <a:rPr sz="2100" b="1">
                <a:solidFill>
                  <a:srgbClr val="FFFFFF"/>
                </a:solidFill>
                <a:latin typeface="Arial"/>
                <a:ea typeface="Arial"/>
                <a:cs typeface="Arial"/>
              </a:rPr>
              <a:t>A / B</a:t>
            </a:r>
          </a:p>
          <a:p xmlns:a="http://schemas.openxmlformats.org/drawingml/2006/main">
            <a:pPr algn="ctr">
              <a:buNone/>
              <a:defRPr sz="2100" b="1">
                <a:solidFill>
                  <a:srgbClr val="FFFFFF"/>
                </a:solidFill>
                <a:latin typeface="Arial"/>
                <a:ea typeface="Arial"/>
                <a:cs typeface="Arial"/>
              </a:defRPr>
            </a:pPr>
            <a:r>
              <a:rPr sz="2100" b="1">
                <a:solidFill>
                  <a:srgbClr val="FFFFFF"/>
                </a:solidFill>
                <a:latin typeface="Arial"/>
                <a:ea typeface="Arial"/>
                <a:cs typeface="Arial"/>
              </a:rPr>
              <a:t>4 Hook + 2 conveyor AMRs</a:t>
            </a:r>
          </a:p>
        </p:txBody>
      </p:sp>
      <p:sp>
        <p:nvSpPr>
          <p:cNvPr id="19" name="flow-node-134">
            <a:extLst xmlns:a="http://schemas.openxmlformats.org/drawingml/2006/main">
              <a:ext uri="{FF2B5EF4-FFF2-40B4-BE49-F238E27FC236}">
                <a16:creationId xmlns:a16="http://schemas.microsoft.com/office/drawing/2014/main" id="{CD968D41-3F10-4475-97BC-8923B3D18F7F}"/>
              </a:ext>
            </a:extLst>
          </p:cNvPr>
          <p:cNvSpPr>
            <a:spLocks xmlns:a="http://schemas.openxmlformats.org/drawingml/2006/main" noGrp="1"/>
          </p:cNvSpPr>
          <p:nvPr/>
        </p:nvSpPr>
        <p:spPr>
          <a:xfrm xmlns:a="http://schemas.openxmlformats.org/drawingml/2006/main">
            <a:off x="6477000" y="4076700"/>
            <a:ext cx="5067300" cy="1085850"/>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2100" b="1">
                <a:solidFill>
                  <a:srgbClr val="FFFFFF"/>
                </a:solidFill>
                <a:latin typeface="Arial"/>
                <a:ea typeface="Arial"/>
                <a:cs typeface="Arial"/>
              </a:defRPr>
            </a:defPPr>
          </a:lstStyle>
          <a:p xmlns:a="http://schemas.openxmlformats.org/drawingml/2006/main">
            <a:pPr algn="ctr">
              <a:buNone/>
              <a:defRPr sz="2100" b="1">
                <a:solidFill>
                  <a:srgbClr val="FFFFFF"/>
                </a:solidFill>
                <a:latin typeface="Arial"/>
                <a:ea typeface="Arial"/>
                <a:cs typeface="Arial"/>
              </a:defRPr>
            </a:pPr>
            <a:r>
              <a:rPr sz="2100" b="1">
                <a:solidFill>
                  <a:srgbClr val="FFFFFF"/>
                </a:solidFill>
                <a:latin typeface="Arial"/>
                <a:ea typeface="Arial"/>
                <a:cs typeface="Arial"/>
              </a:rPr>
              <a:t>C / D / E</a:t>
            </a:r>
          </a:p>
          <a:p xmlns:a="http://schemas.openxmlformats.org/drawingml/2006/main">
            <a:pPr algn="ctr">
              <a:buNone/>
              <a:defRPr sz="2100" b="1">
                <a:solidFill>
                  <a:srgbClr val="FFFFFF"/>
                </a:solidFill>
                <a:latin typeface="Arial"/>
                <a:ea typeface="Arial"/>
                <a:cs typeface="Arial"/>
              </a:defRPr>
            </a:pPr>
            <a:r>
              <a:rPr sz="2100" b="1">
                <a:solidFill>
                  <a:srgbClr val="FFFFFF"/>
                </a:solidFill>
                <a:latin typeface="Arial"/>
                <a:ea typeface="Arial"/>
                <a:cs typeface="Arial"/>
              </a:rPr>
              <a:t>5 AMRs</a:t>
            </a:r>
          </a:p>
        </p:txBody>
      </p:sp>
      <p:sp>
        <p:nvSpPr>
          <p:cNvPr id="20" name="graphic-text-135">
            <a:extLst xmlns:a="http://schemas.openxmlformats.org/drawingml/2006/main">
              <a:ext uri="{FF2B5EF4-FFF2-40B4-BE49-F238E27FC236}">
                <a16:creationId xmlns:a16="http://schemas.microsoft.com/office/drawing/2014/main" id="{CAB3CD78-E717-43B8-B865-4761ECD06AB1}"/>
              </a:ext>
            </a:extLst>
          </p:cNvPr>
          <p:cNvSpPr>
            <a:spLocks xmlns:a="http://schemas.openxmlformats.org/drawingml/2006/main" noGrp="1"/>
          </p:cNvSpPr>
          <p:nvPr/>
        </p:nvSpPr>
        <p:spPr>
          <a:xfrm xmlns:a="http://schemas.openxmlformats.org/drawingml/2006/main">
            <a:off x="571500" y="5457825"/>
            <a:ext cx="10953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buNone/>
              <a:defRPr sz="1725" b="0">
                <a:solidFill>
                  <a:srgbClr val="242629"/>
                </a:solidFill>
                <a:latin typeface="Arial"/>
                <a:ea typeface="Arial"/>
                <a:cs typeface="Arial"/>
              </a:defRPr>
            </a:pPr>
            <a:r>
              <a:rPr sz="1725" b="0">
                <a:solidFill>
                  <a:srgbClr val="242629"/>
                </a:solidFill>
                <a:latin typeface="Arial"/>
                <a:ea typeface="Arial"/>
                <a:cs typeface="Arial"/>
              </a:rPr>
              <a:t>Handoff allowance: Hook 1.5 min, jack 0.9 min, conveyor 0.7 min</a:t>
            </a:r>
          </a:p>
        </p:txBody>
      </p:sp>
      <p:sp>
        <p:nvSpPr>
          <p:cNvPr id="21" name="graphic-text-136">
            <a:extLst xmlns:a="http://schemas.openxmlformats.org/drawingml/2006/main">
              <a:ext uri="{FF2B5EF4-FFF2-40B4-BE49-F238E27FC236}">
                <a16:creationId xmlns:a16="http://schemas.microsoft.com/office/drawing/2014/main" id="{47E8BC1C-7D4A-4952-BEB4-45FBD6C65457}"/>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Capacity screen only. Charging, peak arrivals, congestion and failures need simulation. No N+1 spare included.</a:t>
            </a:r>
          </a:p>
        </p:txBody>
      </p:sp>
    </p:spTree>
    <p:extLst>
      <p:ext uri="{BB962C8B-B14F-4D97-AF65-F5344CB8AC3E}">
        <p14:creationId xmlns:p14="http://schemas.microsoft.com/office/powerpoint/2010/main" val="14195075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5E248B8-F200-47A2-9A19-C693ADC37216}"/>
              </a:ext>
            </a:extLst>
          </p:cNvPr>
          <p:cNvPicPr>
            <a:picLocks xmlns:a="http://schemas.openxmlformats.org/drawingml/2006/main" noChangeAspect="1"/>
          </p:cNvPicPr>
          <p:nvPr/>
        </p:nvPicPr>
        <p:blipFill>
          <a:blip xmlns:r="http://schemas.openxmlformats.org/officeDocument/2006/relationships" xmlns:a="http://schemas.openxmlformats.org/drawingml/2006/main" r:embed="R1cca19588a0f4619"/>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4BB1168-7247-46A3-BC05-E29DF69BBDB8}"/>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268E4068-1465-4838-972D-BB7D3EA961F9}"/>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has the lowest initial investment</a:t>
            </a:r>
          </a:p>
        </p:txBody>
      </p:sp>
      <p:sp>
        <p:nvSpPr>
          <p:cNvPr id="4" name="">
            <a:extLst xmlns:a="http://schemas.openxmlformats.org/drawingml/2006/main">
              <a:ext uri="{FF2B5EF4-FFF2-40B4-BE49-F238E27FC236}">
                <a16:creationId xmlns:a16="http://schemas.microsoft.com/office/drawing/2014/main" id="{37D67C01-1002-45E5-AAE5-531D9BC8E698}"/>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3D1C4EA-D572-49CD-BDEF-8E89BFD4BB61}"/>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0E5E9957-AB5B-488F-A92D-9B9B2660965F}"/>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0560C4F2-33F8-4E11-A45C-F2D0DD64C5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17</a:t>
            </a:r>
          </a:p>
        </p:txBody>
      </p:sp>
      <p:graphicFrame>
        <p:nvGraphicFramePr>
          <p:cNvPr id="11" name="Chart">
            <a:extLst xmlns:a="http://schemas.openxmlformats.org/drawingml/2006/main">
              <a:ext uri="{FF2B5EF4-FFF2-40B4-BE49-F238E27FC236}">
                <a16:creationId xmlns:a16="http://schemas.microsoft.com/office/drawing/2014/main" id="{03CFF399-0BE1-421D-8633-361CB4462330}"/>
              </a:ext>
            </a:extLst>
          </p:cNvPr>
          <p:cNvGraphicFramePr/>
          <p:nvPr/>
        </p:nvGraphicFramePr>
        <p:xfrm>
          <a:off xmlns:a="http://schemas.openxmlformats.org/drawingml/2006/main" x="571500" y="2209800"/>
          <a:ext xmlns:a="http://schemas.openxmlformats.org/drawingml/2006/main" cx="10839450" cy="3305175"/>
        </p:xfrm>
        <a:graphic xmlns:a="http://schemas.openxmlformats.org/drawingml/2006/main">
          <a:graphicData uri="http://schemas.openxmlformats.org/drawingml/2006/chart">
            <c:chart xmlns:r="http://schemas.openxmlformats.org/officeDocument/2006/relationships" xmlns:c="http://schemas.openxmlformats.org/drawingml/2006/chart" r:id="Rceb5227817ac4ccc"/>
          </a:graphicData>
        </a:graphic>
      </p:graphicFrame>
      <p:sp>
        <p:nvSpPr>
          <p:cNvPr id="12" name="graphic-text-137">
            <a:extLst xmlns:a="http://schemas.openxmlformats.org/drawingml/2006/main">
              <a:ext uri="{FF2B5EF4-FFF2-40B4-BE49-F238E27FC236}">
                <a16:creationId xmlns:a16="http://schemas.microsoft.com/office/drawing/2014/main" id="{EF88FB97-ADF9-4BA5-BA00-546FD7B941AD}"/>
              </a:ext>
            </a:extLst>
          </p:cNvPr>
          <p:cNvSpPr>
            <a:spLocks xmlns:a="http://schemas.openxmlformats.org/drawingml/2006/main" noGrp="1"/>
          </p:cNvSpPr>
          <p:nvPr/>
        </p:nvSpPr>
        <p:spPr>
          <a:xfrm xmlns:a="http://schemas.openxmlformats.org/drawingml/2006/main">
            <a:off x="571500" y="1819275"/>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buNone/>
              <a:defRPr sz="1500" b="0">
                <a:solidFill>
                  <a:srgbClr val="626A73"/>
                </a:solidFill>
                <a:latin typeface="Arial"/>
                <a:ea typeface="Arial"/>
                <a:cs typeface="Arial"/>
              </a:defRPr>
            </a:pPr>
            <a:r>
              <a:rPr sz="1500" b="0">
                <a:solidFill>
                  <a:srgbClr val="626A73"/>
                </a:solidFill>
                <a:latin typeface="Arial"/>
                <a:ea typeface="Arial"/>
                <a:cs typeface="Arial"/>
              </a:rPr>
              <a:t>Full-scope CAPEX, S$ million</a:t>
            </a:r>
          </a:p>
        </p:txBody>
      </p:sp>
      <p:sp>
        <p:nvSpPr>
          <p:cNvPr id="13" name="graphic-text-138">
            <a:extLst xmlns:a="http://schemas.openxmlformats.org/drawingml/2006/main">
              <a:ext uri="{FF2B5EF4-FFF2-40B4-BE49-F238E27FC236}">
                <a16:creationId xmlns:a16="http://schemas.microsoft.com/office/drawing/2014/main" id="{40F92FB0-4B63-4565-B77F-7F170B671F3C}"/>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Includes ASRS, assisted handling and 15% contingency. Historical anchors + engineering allowances, not quotes.</a:t>
            </a:r>
          </a:p>
        </p:txBody>
      </p:sp>
    </p:spTree>
    <p:extLst>
      <p:ext uri="{BB962C8B-B14F-4D97-AF65-F5344CB8AC3E}">
        <p14:creationId xmlns:p14="http://schemas.microsoft.com/office/powerpoint/2010/main" val="95533196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46e9953025e54724"/>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BREAKDOWN / SGD THOUSAND</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Where the investment goes</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18</a:t>
            </a:r>
          </a:p>
        </p:txBody>
      </p:sp>
      <p:graphicFrame>
        <p:nvGraphicFramePr>
          <p:cNvPr id="8" name="">
            <a:extLst xmlns:a="http://schemas.openxmlformats.org/drawingml/2006/main">
              <a:ext uri="{FF2B5EF4-FFF2-40B4-BE49-F238E27FC236}">
                <a16:creationId xmlns:a16="http://schemas.microsoft.com/office/drawing/2014/main" id="{AE69F38F-A020-482F-B7D1-A74D8611806F}"/>
              </a:ext>
            </a:extLst>
          </p:cNvPr>
          <p:cNvGraphicFramePr/>
          <p:nvPr/>
        </p:nvGraphicFramePr>
        <p:xfrm>
          <a:off xmlns:a="http://schemas.openxmlformats.org/drawingml/2006/main" x="571500" y="1905000"/>
          <a:ext xmlns:a="http://schemas.openxmlformats.org/drawingml/2006/main" cx="11049000" cy="3790950"/>
        </p:xfrm>
        <a:graphic xmlns:a="http://schemas.openxmlformats.org/drawingml/2006/main">
          <a:graphicData uri="http://schemas.openxmlformats.org/drawingml/2006/table">
            <a:tbl>
              <a:tblPr/>
              <a:tblGrid>
                <a:gridCol w="2762250"/>
                <a:gridCol w="1657350"/>
                <a:gridCol w="1657350"/>
                <a:gridCol w="1657350"/>
                <a:gridCol w="1657350"/>
                <a:gridCol w="1657350"/>
              </a:tblGrid>
              <a:tr h="421217">
                <a:tc>
                  <a:txBody>
                    <a:bodyPr>
                      <a:noAutofit/>
                    </a:bodyPr>
                    <a:lstStyle/>
                    <a:p>
                      <a:r>
                        <a:rPr sz="1650" b="1">
                          <a:solidFill>
                            <a:srgbClr val="FFFFFF"/>
                          </a:solidFill>
                          <a:latin typeface="Arial"/>
                          <a:ea typeface="Arial"/>
                          <a:cs typeface="Arial"/>
                        </a:rPr>
                        <a:t>Cost group</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A</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B</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C</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D</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421217">
                <a:tc>
                  <a:txBody>
                    <a:bodyPr>
                      <a:noAutofit/>
                    </a:bodyPr>
                    <a:lstStyle/>
                    <a:p>
                      <a:r>
                        <a:rPr sz="1650" b="0">
                          <a:solidFill>
                            <a:srgbClr val="202429"/>
                          </a:solidFill>
                          <a:latin typeface="Arial"/>
                          <a:ea typeface="Arial"/>
                          <a:cs typeface="Arial"/>
                        </a:rPr>
                        <a:t>Handling</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504.0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504.0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504.0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504.0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504.0</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421217">
                <a:tc>
                  <a:txBody>
                    <a:bodyPr>
                      <a:noAutofit/>
                    </a:bodyPr>
                    <a:lstStyle/>
                    <a:p>
                      <a:r>
                        <a:rPr sz="1650" b="0">
                          <a:solidFill>
                            <a:srgbClr val="202429"/>
                          </a:solidFill>
                          <a:latin typeface="Arial"/>
                          <a:ea typeface="Arial"/>
                          <a:cs typeface="Arial"/>
                        </a:rPr>
                        <a:t>Containers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199.4</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1181.6</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641.6</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641.6</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733.4</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421217">
                <a:tc>
                  <a:txBody>
                    <a:bodyPr>
                      <a:noAutofit/>
                    </a:bodyPr>
                    <a:lstStyle/>
                    <a:p>
                      <a:r>
                        <a:rPr sz="1650" b="0">
                          <a:solidFill>
                            <a:srgbClr val="202429"/>
                          </a:solidFill>
                          <a:latin typeface="Arial"/>
                          <a:ea typeface="Arial"/>
                          <a:cs typeface="Arial"/>
                        </a:rPr>
                        <a:t>AMR</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724.7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724.7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722.7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792.7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722.7</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421217">
                <a:tc>
                  <a:txBody>
                    <a:bodyPr>
                      <a:noAutofit/>
                    </a:bodyPr>
                    <a:lstStyle/>
                    <a:p>
                      <a:r>
                        <a:rPr sz="1650" b="0">
                          <a:solidFill>
                            <a:srgbClr val="202429"/>
                          </a:solidFill>
                          <a:latin typeface="Arial"/>
                          <a:ea typeface="Arial"/>
                          <a:cs typeface="Arial"/>
                        </a:rPr>
                        <a:t>Stations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370.0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370.0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1145.0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1525.0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355.0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421217">
                <a:tc>
                  <a:txBody>
                    <a:bodyPr>
                      <a:noAutofit/>
                    </a:bodyPr>
                    <a:lstStyle/>
                    <a:p>
                      <a:r>
                        <a:rPr sz="1650" b="0">
                          <a:solidFill>
                            <a:srgbClr val="202429"/>
                          </a:solidFill>
                          <a:latin typeface="Arial"/>
                          <a:ea typeface="Arial"/>
                          <a:cs typeface="Arial"/>
                        </a:rPr>
                        <a:t>Integration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421217">
                <a:tc>
                  <a:txBody>
                    <a:bodyPr>
                      <a:noAutofit/>
                    </a:bodyPr>
                    <a:lstStyle/>
                    <a:p>
                      <a:r>
                        <a:rPr sz="1650" b="0">
                          <a:solidFill>
                            <a:srgbClr val="202429"/>
                          </a:solidFill>
                          <a:latin typeface="Arial"/>
                          <a:ea typeface="Arial"/>
                          <a:cs typeface="Arial"/>
                        </a:rPr>
                        <a:t>ASRS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1580.0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1892.7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1892.7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1892.7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1892.7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421217">
                <a:tc>
                  <a:txBody>
                    <a:bodyPr>
                      <a:noAutofit/>
                    </a:bodyPr>
                    <a:lstStyle/>
                    <a:p>
                      <a:r>
                        <a:rPr sz="1650" b="0">
                          <a:solidFill>
                            <a:srgbClr val="202429"/>
                          </a:solidFill>
                          <a:latin typeface="Arial"/>
                          <a:ea typeface="Arial"/>
                          <a:cs typeface="Arial"/>
                        </a:rPr>
                        <a:t>Contingency</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563.0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757.2</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792.2</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859.7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687.4</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421217">
                <a:tc>
                  <a:txBody>
                    <a:bodyPr>
                      <a:noAutofit/>
                    </a:bodyPr>
                    <a:lstStyle/>
                    <a:p>
                      <a:r>
                        <a:rPr sz="1650" b="0">
                          <a:solidFill>
                            <a:srgbClr val="202429"/>
                          </a:solidFill>
                          <a:latin typeface="Arial"/>
                          <a:ea typeface="Arial"/>
                          <a:cs typeface="Arial"/>
                        </a:rPr>
                        <a:t>Total</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4316.1</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5805.2</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6073.2</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6590.7</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5270.3</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24DA2719-058C-4EAE-9404-F4B9CEB96F78}"/>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The next slides show quantities × rates, component subtotals and conditional savings.</a:t>
            </a:r>
          </a:p>
        </p:txBody>
      </p:sp>
    </p:spTree>
    <p:extLst>
      <p:ext uri="{BB962C8B-B14F-4D97-AF65-F5344CB8AC3E}">
        <p14:creationId xmlns:p14="http://schemas.microsoft.com/office/powerpoint/2010/main" val="195007117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c3b7c267be54493b"/>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How the discussion budget is calculated</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19</a:t>
            </a:r>
          </a:p>
        </p:txBody>
      </p:sp>
      <p:sp>
        <p:nvSpPr>
          <p:cNvPr id="11" name="cost-text-1">
            <a:extLst xmlns:a="http://schemas.openxmlformats.org/drawingml/2006/main">
              <a:ext uri="{FF2B5EF4-FFF2-40B4-BE49-F238E27FC236}">
                <a16:creationId xmlns:a16="http://schemas.microsoft.com/office/drawing/2014/main" id="{D9BF2573-2680-4C7C-AFC9-FD3A765188BE}"/>
              </a:ext>
            </a:extLst>
          </p:cNvPr>
          <p:cNvSpPr>
            <a:spLocks xmlns:a="http://schemas.openxmlformats.org/drawingml/2006/main" noGrp="1"/>
          </p:cNvSpPr>
          <p:nvPr/>
        </p:nvSpPr>
        <p:spPr>
          <a:xfrm xmlns:a="http://schemas.openxmlformats.org/drawingml/2006/main">
            <a:off x="571500" y="2047875"/>
            <a:ext cx="6667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225" b="1">
                <a:solidFill>
                  <a:srgbClr val="242629"/>
                </a:solidFill>
                <a:latin typeface="Arial"/>
                <a:ea typeface="Arial"/>
                <a:cs typeface="Arial"/>
              </a:defRPr>
            </a:defPPr>
          </a:lstStyle>
          <a:p xmlns:a="http://schemas.openxmlformats.org/drawingml/2006/main">
            <a:pPr algn="l">
              <a:defRPr sz="3225" b="1">
                <a:solidFill>
                  <a:srgbClr val="242629"/>
                </a:solidFill>
                <a:latin typeface="Arial"/>
                <a:ea typeface="Arial"/>
                <a:cs typeface="Arial"/>
              </a:defRPr>
            </a:pPr>
            <a:r>
              <a:rPr sz="3225" b="1">
                <a:solidFill>
                  <a:srgbClr val="242629"/>
                </a:solidFill>
                <a:latin typeface="Arial"/>
                <a:ea typeface="Arial"/>
                <a:cs typeface="Arial"/>
              </a:rPr>
              <a:t>Quantity × unit allowance</a:t>
            </a:r>
          </a:p>
        </p:txBody>
      </p:sp>
      <p:sp>
        <p:nvSpPr>
          <p:cNvPr id="12" name="cost-text-2">
            <a:extLst xmlns:a="http://schemas.openxmlformats.org/drawingml/2006/main">
              <a:ext uri="{FF2B5EF4-FFF2-40B4-BE49-F238E27FC236}">
                <a16:creationId xmlns:a16="http://schemas.microsoft.com/office/drawing/2014/main" id="{629F3728-CF21-4E1C-9823-4A08BFE54C20}"/>
              </a:ext>
            </a:extLst>
          </p:cNvPr>
          <p:cNvSpPr>
            <a:spLocks xmlns:a="http://schemas.openxmlformats.org/drawingml/2006/main" noGrp="1"/>
          </p:cNvSpPr>
          <p:nvPr/>
        </p:nvSpPr>
        <p:spPr>
          <a:xfrm xmlns:a="http://schemas.openxmlformats.org/drawingml/2006/main">
            <a:off x="571500" y="2771775"/>
            <a:ext cx="10858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325" b="1">
                <a:solidFill>
                  <a:srgbClr val="C51E2C"/>
                </a:solidFill>
                <a:latin typeface="Arial"/>
                <a:ea typeface="Arial"/>
                <a:cs typeface="Arial"/>
              </a:defRPr>
            </a:defPPr>
          </a:lstStyle>
          <a:p xmlns:a="http://schemas.openxmlformats.org/drawingml/2006/main">
            <a:pPr algn="l">
              <a:defRPr sz="2325" b="1">
                <a:solidFill>
                  <a:srgbClr val="C51E2C"/>
                </a:solidFill>
                <a:latin typeface="Arial"/>
                <a:ea typeface="Arial"/>
                <a:cs typeface="Arial"/>
              </a:defRPr>
            </a:pPr>
            <a:r>
              <a:rPr sz="2325" b="1">
                <a:solidFill>
                  <a:srgbClr val="C51E2C"/>
                </a:solidFill>
                <a:latin typeface="Arial"/>
                <a:ea typeface="Arial"/>
                <a:cs typeface="Arial"/>
              </a:rPr>
              <a:t>Direct subtotal + 15% development reserve = budget</a:t>
            </a:r>
          </a:p>
        </p:txBody>
      </p:sp>
      <p:graphicFrame>
        <p:nvGraphicFramePr>
          <p:cNvPr id="13" name="">
            <a:extLst xmlns:a="http://schemas.openxmlformats.org/drawingml/2006/main">
              <a:ext uri="{FF2B5EF4-FFF2-40B4-BE49-F238E27FC236}">
                <a16:creationId xmlns:a16="http://schemas.microsoft.com/office/drawing/2014/main" id="{D1481A9E-A6EB-4E26-898E-F9A7B96AAFCE}"/>
              </a:ext>
            </a:extLst>
          </p:cNvPr>
          <p:cNvGraphicFramePr/>
          <p:nvPr/>
        </p:nvGraphicFramePr>
        <p:xfrm>
          <a:off xmlns:a="http://schemas.openxmlformats.org/drawingml/2006/main" x="571500" y="3562350"/>
          <a:ext xmlns:a="http://schemas.openxmlformats.org/drawingml/2006/main" cx="11049000" cy="1876425"/>
        </p:xfrm>
        <a:graphic xmlns:a="http://schemas.openxmlformats.org/drawingml/2006/main">
          <a:graphicData uri="http://schemas.openxmlformats.org/drawingml/2006/table">
            <a:tbl>
              <a:tblPr/>
              <a:tblGrid>
                <a:gridCol w="2286000"/>
                <a:gridCol w="4333875"/>
                <a:gridCol w="4429125"/>
              </a:tblGrid>
              <a:tr h="469106">
                <a:tc>
                  <a:txBody>
                    <a:bodyPr lIns="76200" tIns="76200" rIns="76200" bIns="76200"/>
                    <a:lstStyle/>
                    <a:p>
                      <a:r>
                        <a:rPr sz="1575" b="1">
                          <a:solidFill>
                            <a:srgbClr val="FFFFFF"/>
                          </a:solidFill>
                          <a:latin typeface="Arial"/>
                          <a:ea typeface="Arial"/>
                          <a:cs typeface="Arial"/>
                        </a:rPr>
                        <a:t>Input type</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Meaning</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Confirmation needed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69106">
                <a:tc>
                  <a:txBody>
                    <a:bodyPr lIns="76200" tIns="76200" rIns="76200" bIns="76200"/>
                    <a:lstStyle/>
                    <a:p>
                      <a:r>
                        <a:rPr sz="1575" b="0">
                          <a:solidFill>
                            <a:srgbClr val="242629"/>
                          </a:solidFill>
                          <a:latin typeface="Arial"/>
                          <a:ea typeface="Arial"/>
                          <a:cs typeface="Arial"/>
                        </a:rPr>
                        <a:t>H / Historical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Prior budget price or unit rate</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Updated supplier scope and validity</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69106">
                <a:tc>
                  <a:txBody>
                    <a:bodyPr lIns="76200" tIns="76200" rIns="76200" bIns="76200"/>
                    <a:lstStyle/>
                    <a:p>
                      <a:r>
                        <a:rPr sz="1575" b="0">
                          <a:solidFill>
                            <a:srgbClr val="242629"/>
                          </a:solidFill>
                          <a:latin typeface="Arial"/>
                          <a:ea typeface="Arial"/>
                          <a:cs typeface="Arial"/>
                        </a:rPr>
                        <a:t>E / Engineering</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New allowance or scaled historical rate</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Design, quantities and supplier quotation</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69106">
                <a:tc>
                  <a:txBody>
                    <a:bodyPr lIns="76200" tIns="76200" rIns="76200" bIns="76200"/>
                    <a:lstStyle/>
                    <a:p>
                      <a:r>
                        <a:rPr sz="1575" b="0">
                          <a:solidFill>
                            <a:srgbClr val="242629"/>
                          </a:solidFill>
                          <a:latin typeface="Arial"/>
                          <a:ea typeface="Arial"/>
                          <a:cs typeface="Arial"/>
                        </a:rPr>
                        <a:t>Customer budget</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Same scope across all five options</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Agreed scope, quantities and allowances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bl>
          </a:graphicData>
        </a:graphic>
      </p:graphicFrame>
      <p:sp>
        <p:nvSpPr>
          <p:cNvPr id="14" name="cost-text-3">
            <a:extLst xmlns:a="http://schemas.openxmlformats.org/drawingml/2006/main">
              <a:ext uri="{FF2B5EF4-FFF2-40B4-BE49-F238E27FC236}">
                <a16:creationId xmlns:a16="http://schemas.microsoft.com/office/drawing/2014/main" id="{7B64C254-A320-4AB1-B258-C7D521831121}"/>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Unit allowances cover the proposed scope. Current supplier quotes and engineering hours remain to be confirmed.</a:t>
            </a:r>
          </a:p>
        </p:txBody>
      </p:sp>
    </p:spTree>
    <p:extLst>
      <p:ext uri="{BB962C8B-B14F-4D97-AF65-F5344CB8AC3E}">
        <p14:creationId xmlns:p14="http://schemas.microsoft.com/office/powerpoint/2010/main" val="195007117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71cd6ced68744c09"/>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The quantities behind the budget</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20</a:t>
            </a:r>
          </a:p>
        </p:txBody>
      </p:sp>
      <p:graphicFrame>
        <p:nvGraphicFramePr>
          <p:cNvPr id="11" name="">
            <a:extLst xmlns:a="http://schemas.openxmlformats.org/drawingml/2006/main">
              <a:ext uri="{FF2B5EF4-FFF2-40B4-BE49-F238E27FC236}">
                <a16:creationId xmlns:a16="http://schemas.microsoft.com/office/drawing/2014/main" id="{4DEDB2A0-D4E9-4114-841B-B75AE35F034E}"/>
              </a:ext>
            </a:extLst>
          </p:cNvPr>
          <p:cNvGraphicFramePr/>
          <p:nvPr/>
        </p:nvGraphicFramePr>
        <p:xfrm>
          <a:off xmlns:a="http://schemas.openxmlformats.org/drawingml/2006/main" x="571500" y="2000250"/>
          <a:ext xmlns:a="http://schemas.openxmlformats.org/drawingml/2006/main" cx="11049000" cy="3505200"/>
        </p:xfrm>
        <a:graphic xmlns:a="http://schemas.openxmlformats.org/drawingml/2006/main">
          <a:graphicData uri="http://schemas.openxmlformats.org/drawingml/2006/table">
            <a:tbl>
              <a:tblPr/>
              <a:tblGrid>
                <a:gridCol w="2857500"/>
                <a:gridCol w="5953125"/>
                <a:gridCol w="2238375"/>
              </a:tblGrid>
              <a:tr h="438150">
                <a:tc>
                  <a:txBody>
                    <a:bodyPr lIns="76200" tIns="76200" rIns="76200" bIns="76200"/>
                    <a:lstStyle/>
                    <a:p>
                      <a:r>
                        <a:rPr sz="1575" b="1">
                          <a:solidFill>
                            <a:srgbClr val="FFFFFF"/>
                          </a:solidFill>
                          <a:latin typeface="Arial"/>
                          <a:ea typeface="Arial"/>
                          <a:cs typeface="Arial"/>
                        </a:rPr>
                        <a:t>Quantity</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Calculation in this scenario</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Result</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38150">
                <a:tc>
                  <a:txBody>
                    <a:bodyPr lIns="76200" tIns="76200" rIns="76200" bIns="76200"/>
                    <a:lstStyle/>
                    <a:p>
                      <a:r>
                        <a:rPr sz="1575" b="0">
                          <a:solidFill>
                            <a:srgbClr val="242629"/>
                          </a:solidFill>
                          <a:latin typeface="Arial"/>
                          <a:ea typeface="Arial"/>
                          <a:cs typeface="Arial"/>
                        </a:rPr>
                        <a:t>Circulating raw + WIP</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40/day × (2 raw-buffer days + 3 WIP days)</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200 loads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38150">
                <a:tc>
                  <a:txBody>
                    <a:bodyPr lIns="76200" tIns="76200" rIns="76200" bIns="76200"/>
                    <a:lstStyle/>
                    <a:p>
                      <a:r>
                        <a:rPr sz="1575" b="0">
                          <a:solidFill>
                            <a:srgbClr val="242629"/>
                          </a:solidFill>
                          <a:latin typeface="Arial"/>
                          <a:ea typeface="Arial"/>
                          <a:cs typeface="Arial"/>
                        </a:rPr>
                        <a:t>Occupied ASRS positions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1,000 cells × 90% working occupancy</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900 loads</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38150">
                <a:tc>
                  <a:txBody>
                    <a:bodyPr lIns="76200" tIns="76200" rIns="76200" bIns="76200"/>
                    <a:lstStyle/>
                    <a:p>
                      <a:r>
                        <a:rPr sz="1575" b="0">
                          <a:solidFill>
                            <a:srgbClr val="242629"/>
                          </a:solidFill>
                          <a:latin typeface="Arial"/>
                          <a:ea typeface="Arial"/>
                          <a:cs typeface="Arial"/>
                        </a:rPr>
                        <a:t>Common box sets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(900 stored + 200 circulating) × 1.10 reserve</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1,210 sets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38150">
                <a:tc>
                  <a:txBody>
                    <a:bodyPr lIns="76200" tIns="76200" rIns="76200" bIns="76200"/>
                    <a:lstStyle/>
                    <a:p>
                      <a:r>
                        <a:rPr sz="1575" b="0">
                          <a:solidFill>
                            <a:srgbClr val="242629"/>
                          </a:solidFill>
                          <a:latin typeface="Arial"/>
                          <a:ea typeface="Arial"/>
                          <a:cs typeface="Arial"/>
                        </a:rPr>
                        <a:t>FG boxes in A</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900 stored × 1.10 reserve</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990 boxes</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38150">
                <a:tc>
                  <a:txBody>
                    <a:bodyPr lIns="76200" tIns="76200" rIns="76200" bIns="76200"/>
                    <a:lstStyle/>
                    <a:p>
                      <a:r>
                        <a:rPr sz="1575" b="0">
                          <a:solidFill>
                            <a:srgbClr val="242629"/>
                          </a:solidFill>
                          <a:latin typeface="Arial"/>
                          <a:ea typeface="Arial"/>
                          <a:cs typeface="Arial"/>
                        </a:rPr>
                        <a:t>Dock positions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17 process groups × 2 + 4 other interfaces</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38 docks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38150">
                <a:tc>
                  <a:txBody>
                    <a:bodyPr lIns="76200" tIns="76200" rIns="76200" bIns="76200"/>
                    <a:lstStyle/>
                    <a:p>
                      <a:r>
                        <a:rPr sz="1575" b="0">
                          <a:solidFill>
                            <a:srgbClr val="242629"/>
                          </a:solidFill>
                          <a:latin typeface="Arial"/>
                          <a:ea typeface="Arial"/>
                          <a:cs typeface="Arial"/>
                        </a:rPr>
                        <a:t>Existing / local trolleys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200 inventory / 17 groups × 2 local docks in E</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200 / 34</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38150">
                <a:tc>
                  <a:txBody>
                    <a:bodyPr lIns="76200" tIns="76200" rIns="76200" bIns="76200"/>
                    <a:lstStyle/>
                    <a:p>
                      <a:r>
                        <a:rPr sz="1575" b="0">
                          <a:solidFill>
                            <a:srgbClr val="242629"/>
                          </a:solidFill>
                          <a:latin typeface="Arial"/>
                          <a:ea typeface="Arial"/>
                          <a:cs typeface="Arial"/>
                        </a:rPr>
                        <a:t>Part-assistance positions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17 process groups + 1 incoming point</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18 positions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bl>
          </a:graphicData>
        </a:graphic>
      </p:graphicFrame>
      <p:sp>
        <p:nvSpPr>
          <p:cNvPr id="12" name="cost-text-4">
            <a:extLst xmlns:a="http://schemas.openxmlformats.org/drawingml/2006/main">
              <a:ext uri="{FF2B5EF4-FFF2-40B4-BE49-F238E27FC236}">
                <a16:creationId xmlns:a16="http://schemas.microsoft.com/office/drawing/2014/main" id="{F2CA71BD-9668-459D-AD41-409B0CF44172}"/>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Planning quantities only. One process group may contain several machines. PWMS must confirm coverage.</a:t>
            </a:r>
          </a:p>
        </p:txBody>
      </p:sp>
    </p:spTree>
    <p:extLst>
      <p:ext uri="{BB962C8B-B14F-4D97-AF65-F5344CB8AC3E}">
        <p14:creationId xmlns:p14="http://schemas.microsoft.com/office/powerpoint/2010/main" val="195007117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a8ce880eaf224b53"/>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Option E budget, from components to total</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21</a:t>
            </a:r>
          </a:p>
        </p:txBody>
      </p:sp>
      <p:graphicFrame>
        <p:nvGraphicFramePr>
          <p:cNvPr id="11" name="Chart">
            <a:extLst xmlns:a="http://schemas.openxmlformats.org/drawingml/2006/main">
              <a:ext uri="{FF2B5EF4-FFF2-40B4-BE49-F238E27FC236}">
                <a16:creationId xmlns:a16="http://schemas.microsoft.com/office/drawing/2014/main" id="{9D365611-1E53-49FE-8E5F-0B6CE6FE9BE9}"/>
              </a:ext>
            </a:extLst>
          </p:cNvPr>
          <p:cNvGraphicFramePr/>
          <p:nvPr/>
        </p:nvGraphicFramePr>
        <p:xfrm>
          <a:off xmlns:a="http://schemas.openxmlformats.org/drawingml/2006/main" x="571500" y="2143125"/>
          <a:ext xmlns:a="http://schemas.openxmlformats.org/drawingml/2006/main" cx="7810500" cy="3095625"/>
        </p:xfrm>
        <a:graphic xmlns:a="http://schemas.openxmlformats.org/drawingml/2006/main">
          <a:graphicData uri="http://schemas.openxmlformats.org/drawingml/2006/chart">
            <c:chart xmlns:r="http://schemas.openxmlformats.org/officeDocument/2006/relationships" xmlns:c="http://schemas.openxmlformats.org/drawingml/2006/chart" r:id="Ra16c3baa0e9d4c27"/>
          </a:graphicData>
        </a:graphic>
      </p:graphicFrame>
      <p:sp>
        <p:nvSpPr>
          <p:cNvPr id="12" name="cost-text-5">
            <a:extLst xmlns:a="http://schemas.openxmlformats.org/drawingml/2006/main">
              <a:ext uri="{FF2B5EF4-FFF2-40B4-BE49-F238E27FC236}">
                <a16:creationId xmlns:a16="http://schemas.microsoft.com/office/drawing/2014/main" id="{2285ED08-1DAE-42BB-9D08-5930EC53A9AD}"/>
              </a:ext>
            </a:extLst>
          </p:cNvPr>
          <p:cNvSpPr>
            <a:spLocks xmlns:a="http://schemas.openxmlformats.org/drawingml/2006/main" noGrp="1"/>
          </p:cNvSpPr>
          <p:nvPr/>
        </p:nvSpPr>
        <p:spPr>
          <a:xfrm xmlns:a="http://schemas.openxmlformats.org/drawingml/2006/main">
            <a:off x="571500" y="1809750"/>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defRPr sz="1425" b="0">
                <a:solidFill>
                  <a:srgbClr val="626A73"/>
                </a:solidFill>
                <a:latin typeface="Arial"/>
                <a:ea typeface="Arial"/>
                <a:cs typeface="Arial"/>
              </a:defRPr>
            </a:pPr>
            <a:r>
              <a:rPr sz="1425" b="0">
                <a:solidFill>
                  <a:srgbClr val="626A73"/>
                </a:solidFill>
                <a:latin typeface="Arial"/>
                <a:ea typeface="Arial"/>
                <a:cs typeface="Arial"/>
              </a:rPr>
              <a:t>Direct allowances, S$ thousand</a:t>
            </a:r>
          </a:p>
        </p:txBody>
      </p:sp>
      <p:sp>
        <p:nvSpPr>
          <p:cNvPr id="13" name="cost-text-6">
            <a:extLst xmlns:a="http://schemas.openxmlformats.org/drawingml/2006/main">
              <a:ext uri="{FF2B5EF4-FFF2-40B4-BE49-F238E27FC236}">
                <a16:creationId xmlns:a16="http://schemas.microsoft.com/office/drawing/2014/main" id="{EDD3C935-8A6A-4099-A038-E7B1DDAAAE9A}"/>
              </a:ext>
            </a:extLst>
          </p:cNvPr>
          <p:cNvSpPr>
            <a:spLocks xmlns:a="http://schemas.openxmlformats.org/drawingml/2006/main" noGrp="1"/>
          </p:cNvSpPr>
          <p:nvPr/>
        </p:nvSpPr>
        <p:spPr>
          <a:xfrm xmlns:a="http://schemas.openxmlformats.org/drawingml/2006/main">
            <a:off x="8763000" y="2114550"/>
            <a:ext cx="2857500" cy="466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242629"/>
                </a:solidFill>
                <a:latin typeface="Arial"/>
                <a:ea typeface="Arial"/>
                <a:cs typeface="Arial"/>
              </a:defRPr>
            </a:defPPr>
          </a:lstStyle>
          <a:p xmlns:a="http://schemas.openxmlformats.org/drawingml/2006/main">
            <a:pPr algn="l">
              <a:defRPr sz="2550" b="1">
                <a:solidFill>
                  <a:srgbClr val="242629"/>
                </a:solidFill>
                <a:latin typeface="Arial"/>
                <a:ea typeface="Arial"/>
                <a:cs typeface="Arial"/>
              </a:defRPr>
            </a:pPr>
            <a:r>
              <a:rPr sz="2550" b="1">
                <a:solidFill>
                  <a:srgbClr val="242629"/>
                </a:solidFill>
                <a:latin typeface="Arial"/>
                <a:ea typeface="Arial"/>
                <a:cs typeface="Arial"/>
              </a:rPr>
              <a:t>S$4,582,830</a:t>
            </a:r>
          </a:p>
        </p:txBody>
      </p:sp>
      <p:sp>
        <p:nvSpPr>
          <p:cNvPr id="14" name="cost-text-7">
            <a:extLst xmlns:a="http://schemas.openxmlformats.org/drawingml/2006/main">
              <a:ext uri="{FF2B5EF4-FFF2-40B4-BE49-F238E27FC236}">
                <a16:creationId xmlns:a16="http://schemas.microsoft.com/office/drawing/2014/main" id="{E37949A0-0420-467F-8141-EBBD8E0332CE}"/>
              </a:ext>
            </a:extLst>
          </p:cNvPr>
          <p:cNvSpPr>
            <a:spLocks xmlns:a="http://schemas.openxmlformats.org/drawingml/2006/main" noGrp="1"/>
          </p:cNvSpPr>
          <p:nvPr/>
        </p:nvSpPr>
        <p:spPr>
          <a:xfrm xmlns:a="http://schemas.openxmlformats.org/drawingml/2006/main">
            <a:off x="8763000" y="2657475"/>
            <a:ext cx="285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defRPr sz="1650" b="0">
                <a:solidFill>
                  <a:srgbClr val="626A73"/>
                </a:solidFill>
                <a:latin typeface="Arial"/>
                <a:ea typeface="Arial"/>
                <a:cs typeface="Arial"/>
              </a:defRPr>
            </a:pPr>
            <a:r>
              <a:rPr sz="1650" b="0">
                <a:solidFill>
                  <a:srgbClr val="626A73"/>
                </a:solidFill>
                <a:latin typeface="Arial"/>
                <a:ea typeface="Arial"/>
                <a:cs typeface="Arial"/>
              </a:rPr>
              <a:t>Direct subtotal</a:t>
            </a:r>
          </a:p>
        </p:txBody>
      </p:sp>
      <p:sp>
        <p:nvSpPr>
          <p:cNvPr id="15" name="cost-text-8">
            <a:extLst xmlns:a="http://schemas.openxmlformats.org/drawingml/2006/main">
              <a:ext uri="{FF2B5EF4-FFF2-40B4-BE49-F238E27FC236}">
                <a16:creationId xmlns:a16="http://schemas.microsoft.com/office/drawing/2014/main" id="{CCCD74DE-D7D5-4DDC-9ED7-67D1B6226A45}"/>
              </a:ext>
            </a:extLst>
          </p:cNvPr>
          <p:cNvSpPr>
            <a:spLocks xmlns:a="http://schemas.openxmlformats.org/drawingml/2006/main" noGrp="1"/>
          </p:cNvSpPr>
          <p:nvPr/>
        </p:nvSpPr>
        <p:spPr>
          <a:xfrm xmlns:a="http://schemas.openxmlformats.org/drawingml/2006/main">
            <a:off x="8763000" y="3362325"/>
            <a:ext cx="2857500" cy="466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C51E2C"/>
                </a:solidFill>
                <a:latin typeface="Arial"/>
                <a:ea typeface="Arial"/>
                <a:cs typeface="Arial"/>
              </a:defRPr>
            </a:defPPr>
          </a:lstStyle>
          <a:p xmlns:a="http://schemas.openxmlformats.org/drawingml/2006/main">
            <a:pPr algn="l">
              <a:defRPr sz="2550" b="1">
                <a:solidFill>
                  <a:srgbClr val="C51E2C"/>
                </a:solidFill>
                <a:latin typeface="Arial"/>
                <a:ea typeface="Arial"/>
                <a:cs typeface="Arial"/>
              </a:defRPr>
            </a:pPr>
            <a:r>
              <a:rPr sz="2550" b="1">
                <a:solidFill>
                  <a:srgbClr val="C51E2C"/>
                </a:solidFill>
                <a:latin typeface="Arial"/>
                <a:ea typeface="Arial"/>
                <a:cs typeface="Arial"/>
              </a:rPr>
              <a:t>+ S$687,424</a:t>
            </a:r>
          </a:p>
        </p:txBody>
      </p:sp>
      <p:sp>
        <p:nvSpPr>
          <p:cNvPr id="16" name="cost-text-9">
            <a:extLst xmlns:a="http://schemas.openxmlformats.org/drawingml/2006/main">
              <a:ext uri="{FF2B5EF4-FFF2-40B4-BE49-F238E27FC236}">
                <a16:creationId xmlns:a16="http://schemas.microsoft.com/office/drawing/2014/main" id="{F5401FC6-BCB9-41C2-80D5-8197CE41BFE7}"/>
              </a:ext>
            </a:extLst>
          </p:cNvPr>
          <p:cNvSpPr>
            <a:spLocks xmlns:a="http://schemas.openxmlformats.org/drawingml/2006/main" noGrp="1"/>
          </p:cNvSpPr>
          <p:nvPr/>
        </p:nvSpPr>
        <p:spPr>
          <a:xfrm xmlns:a="http://schemas.openxmlformats.org/drawingml/2006/main">
            <a:off x="8763000" y="3905250"/>
            <a:ext cx="285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defRPr sz="1650" b="0">
                <a:solidFill>
                  <a:srgbClr val="626A73"/>
                </a:solidFill>
                <a:latin typeface="Arial"/>
                <a:ea typeface="Arial"/>
                <a:cs typeface="Arial"/>
              </a:defRPr>
            </a:pPr>
            <a:r>
              <a:rPr sz="1650" b="0">
                <a:solidFill>
                  <a:srgbClr val="626A73"/>
                </a:solidFill>
                <a:latin typeface="Arial"/>
                <a:ea typeface="Arial"/>
                <a:cs typeface="Arial"/>
              </a:rPr>
              <a:t>15% × direct subtotal</a:t>
            </a:r>
          </a:p>
        </p:txBody>
      </p:sp>
      <p:sp>
        <p:nvSpPr>
          <p:cNvPr id="17" name="cost-text-10">
            <a:extLst xmlns:a="http://schemas.openxmlformats.org/drawingml/2006/main">
              <a:ext uri="{FF2B5EF4-FFF2-40B4-BE49-F238E27FC236}">
                <a16:creationId xmlns:a16="http://schemas.microsoft.com/office/drawing/2014/main" id="{023D6951-418F-4C8D-BB2D-1D88AA054D73}"/>
              </a:ext>
            </a:extLst>
          </p:cNvPr>
          <p:cNvSpPr>
            <a:spLocks xmlns:a="http://schemas.openxmlformats.org/drawingml/2006/main" noGrp="1"/>
          </p:cNvSpPr>
          <p:nvPr/>
        </p:nvSpPr>
        <p:spPr>
          <a:xfrm xmlns:a="http://schemas.openxmlformats.org/drawingml/2006/main">
            <a:off x="8763000" y="4619625"/>
            <a:ext cx="285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242629"/>
                </a:solidFill>
                <a:latin typeface="Arial"/>
                <a:ea typeface="Arial"/>
                <a:cs typeface="Arial"/>
              </a:defRPr>
            </a:defPPr>
          </a:lstStyle>
          <a:p xmlns:a="http://schemas.openxmlformats.org/drawingml/2006/main">
            <a:pPr algn="l">
              <a:defRPr sz="2550" b="1">
                <a:solidFill>
                  <a:srgbClr val="242629"/>
                </a:solidFill>
                <a:latin typeface="Arial"/>
                <a:ea typeface="Arial"/>
                <a:cs typeface="Arial"/>
              </a:defRPr>
            </a:pPr>
            <a:r>
              <a:rPr sz="2550" b="1">
                <a:solidFill>
                  <a:srgbClr val="242629"/>
                </a:solidFill>
                <a:latin typeface="Arial"/>
                <a:ea typeface="Arial"/>
                <a:cs typeface="Arial"/>
              </a:rPr>
              <a:t>S$5,270,254</a:t>
            </a:r>
          </a:p>
        </p:txBody>
      </p:sp>
      <p:sp>
        <p:nvSpPr>
          <p:cNvPr id="18" name="cost-text-11">
            <a:extLst xmlns:a="http://schemas.openxmlformats.org/drawingml/2006/main">
              <a:ext uri="{FF2B5EF4-FFF2-40B4-BE49-F238E27FC236}">
                <a16:creationId xmlns:a16="http://schemas.microsoft.com/office/drawing/2014/main" id="{13AF3CA1-F2B9-412C-8ED6-187DF118E70F}"/>
              </a:ext>
            </a:extLst>
          </p:cNvPr>
          <p:cNvSpPr>
            <a:spLocks xmlns:a="http://schemas.openxmlformats.org/drawingml/2006/main" noGrp="1"/>
          </p:cNvSpPr>
          <p:nvPr/>
        </p:nvSpPr>
        <p:spPr>
          <a:xfrm xmlns:a="http://schemas.openxmlformats.org/drawingml/2006/main">
            <a:off x="8763000" y="5172075"/>
            <a:ext cx="285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626A73"/>
                </a:solidFill>
                <a:latin typeface="Arial"/>
                <a:ea typeface="Arial"/>
                <a:cs typeface="Arial"/>
              </a:defRPr>
            </a:defPPr>
          </a:lstStyle>
          <a:p xmlns:a="http://schemas.openxmlformats.org/drawingml/2006/main">
            <a:pPr algn="l">
              <a:defRPr sz="1650" b="0">
                <a:solidFill>
                  <a:srgbClr val="626A73"/>
                </a:solidFill>
                <a:latin typeface="Arial"/>
                <a:ea typeface="Arial"/>
                <a:cs typeface="Arial"/>
              </a:defRPr>
            </a:pPr>
            <a:r>
              <a:rPr sz="1650" b="0">
                <a:solidFill>
                  <a:srgbClr val="626A73"/>
                </a:solidFill>
                <a:latin typeface="Arial"/>
                <a:ea typeface="Arial"/>
                <a:cs typeface="Arial"/>
              </a:rPr>
              <a:t>Full-scope budget</a:t>
            </a:r>
          </a:p>
        </p:txBody>
      </p:sp>
      <p:sp>
        <p:nvSpPr>
          <p:cNvPr id="19" name="cost-text-12">
            <a:extLst xmlns:a="http://schemas.openxmlformats.org/drawingml/2006/main">
              <a:ext uri="{FF2B5EF4-FFF2-40B4-BE49-F238E27FC236}">
                <a16:creationId xmlns:a16="http://schemas.microsoft.com/office/drawing/2014/main" id="{68D8D0C1-95E9-47B3-8986-165CF17671DC}"/>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Contingency is applied once. Example shows E; the same calculation applies to A–D.</a:t>
            </a:r>
          </a:p>
        </p:txBody>
      </p:sp>
    </p:spTree>
    <p:extLst>
      <p:ext uri="{BB962C8B-B14F-4D97-AF65-F5344CB8AC3E}">
        <p14:creationId xmlns:p14="http://schemas.microsoft.com/office/powerpoint/2010/main" val="195007117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a7e5e6b8a35a44d4"/>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Container costs, including the complete box pool</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22</a:t>
            </a:r>
          </a:p>
        </p:txBody>
      </p:sp>
      <p:graphicFrame>
        <p:nvGraphicFramePr>
          <p:cNvPr id="11" name="">
            <a:extLst xmlns:a="http://schemas.openxmlformats.org/drawingml/2006/main">
              <a:ext uri="{FF2B5EF4-FFF2-40B4-BE49-F238E27FC236}">
                <a16:creationId xmlns:a16="http://schemas.microsoft.com/office/drawing/2014/main" id="{F9FE6836-CD47-4D8D-A725-EEC06FF88131}"/>
              </a:ext>
            </a:extLst>
          </p:cNvPr>
          <p:cNvGraphicFramePr/>
          <p:nvPr/>
        </p:nvGraphicFramePr>
        <p:xfrm>
          <a:off xmlns:a="http://schemas.openxmlformats.org/drawingml/2006/main" x="571500" y="1981200"/>
          <a:ext xmlns:a="http://schemas.openxmlformats.org/drawingml/2006/main" cx="11049000" cy="2895600"/>
        </p:xfrm>
        <a:graphic xmlns:a="http://schemas.openxmlformats.org/drawingml/2006/main">
          <a:graphicData uri="http://schemas.openxmlformats.org/drawingml/2006/table">
            <a:tbl>
              <a:tblPr/>
              <a:tblGrid>
                <a:gridCol w="3429000"/>
                <a:gridCol w="1714500"/>
                <a:gridCol w="2095500"/>
                <a:gridCol w="1714500"/>
                <a:gridCol w="2095500"/>
              </a:tblGrid>
              <a:tr h="482600">
                <a:tc>
                  <a:txBody>
                    <a:bodyPr lIns="76200" tIns="76200" rIns="76200" bIns="76200"/>
                    <a:lstStyle/>
                    <a:p>
                      <a:r>
                        <a:rPr sz="1575" b="1">
                          <a:solidFill>
                            <a:srgbClr val="FFFFFF"/>
                          </a:solidFill>
                          <a:latin typeface="Arial"/>
                          <a:ea typeface="Arial"/>
                          <a:cs typeface="Arial"/>
                        </a:rPr>
                        <a:t>Item</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Qty A / B–E</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Unit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A subtotal</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B–E subtotal</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82600">
                <a:tc>
                  <a:txBody>
                    <a:bodyPr lIns="76200" tIns="76200" rIns="76200" bIns="76200"/>
                    <a:lstStyle/>
                    <a:p>
                      <a:r>
                        <a:rPr sz="1575" b="0">
                          <a:solidFill>
                            <a:srgbClr val="242629"/>
                          </a:solidFill>
                          <a:latin typeface="Arial"/>
                          <a:ea typeface="Arial"/>
                          <a:cs typeface="Arial"/>
                        </a:rPr>
                        <a:t>Design, prototypes and trials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 / 1</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10,000 / 55,000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55,000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82600">
                <a:tc>
                  <a:txBody>
                    <a:bodyPr lIns="76200" tIns="76200" rIns="76200" bIns="76200"/>
                    <a:lstStyle/>
                    <a:p>
                      <a:r>
                        <a:rPr sz="1575" b="0">
                          <a:solidFill>
                            <a:srgbClr val="242629"/>
                          </a:solidFill>
                          <a:latin typeface="Arial"/>
                          <a:ea typeface="Arial"/>
                          <a:cs typeface="Arial"/>
                        </a:rPr>
                        <a:t>FG box / common PP sleeve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990 / 1,210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60 / 120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59,400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145,200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82600">
                <a:tc>
                  <a:txBody>
                    <a:bodyPr lIns="76200" tIns="76200" rIns="76200" bIns="76200"/>
                    <a:lstStyle/>
                    <a:p>
                      <a:r>
                        <a:rPr sz="1575" b="0">
                          <a:solidFill>
                            <a:srgbClr val="242629"/>
                          </a:solidFill>
                          <a:latin typeface="Arial"/>
                          <a:ea typeface="Arial"/>
                          <a:cs typeface="Arial"/>
                        </a:rPr>
                        <a:t>Rigid load-bearing base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0 / 1,210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302,500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82600">
                <a:tc>
                  <a:txBody>
                    <a:bodyPr lIns="76200" tIns="76200" rIns="76200" bIns="76200"/>
                    <a:lstStyle/>
                    <a:p>
                      <a:r>
                        <a:rPr sz="1575" b="0">
                          <a:solidFill>
                            <a:srgbClr val="242629"/>
                          </a:solidFill>
                          <a:latin typeface="Arial"/>
                          <a:ea typeface="Arial"/>
                          <a:cs typeface="Arial"/>
                        </a:rPr>
                        <a:t>Protective nest + identification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0 / 1,210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108,900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82600">
                <a:tc>
                  <a:txBody>
                    <a:bodyPr lIns="76200" tIns="76200" rIns="76200" bIns="76200"/>
                    <a:lstStyle/>
                    <a:p>
                      <a:r>
                        <a:rPr sz="1575" b="1">
                          <a:solidFill>
                            <a:srgbClr val="242629"/>
                          </a:solidFill>
                          <a:latin typeface="Arial"/>
                          <a:ea typeface="Arial"/>
                          <a:cs typeface="Arial"/>
                        </a:rPr>
                        <a:t>Box pool subtotal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69,400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611,600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13">
            <a:extLst xmlns:a="http://schemas.openxmlformats.org/drawingml/2006/main">
              <a:ext uri="{FF2B5EF4-FFF2-40B4-BE49-F238E27FC236}">
                <a16:creationId xmlns:a16="http://schemas.microsoft.com/office/drawing/2014/main" id="{711C0FA6-57D0-4AC0-93FB-0B020D422079}"/>
              </a:ext>
            </a:extLst>
          </p:cNvPr>
          <p:cNvSpPr>
            <a:spLocks xmlns:a="http://schemas.openxmlformats.org/drawingml/2006/main" noGrp="1"/>
          </p:cNvSpPr>
          <p:nvPr/>
        </p:nvSpPr>
        <p:spPr>
          <a:xfrm xmlns:a="http://schemas.openxmlformats.org/drawingml/2006/main">
            <a:off x="571500" y="5162550"/>
            <a:ext cx="6191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400" b="1">
                <a:solidFill>
                  <a:srgbClr val="C51E2C"/>
                </a:solidFill>
                <a:latin typeface="Arial"/>
                <a:ea typeface="Arial"/>
                <a:cs typeface="Arial"/>
              </a:defRPr>
            </a:defPPr>
          </a:lstStyle>
          <a:p xmlns:a="http://schemas.openxmlformats.org/drawingml/2006/main">
            <a:pPr algn="l">
              <a:defRPr sz="2400" b="1">
                <a:solidFill>
                  <a:srgbClr val="C51E2C"/>
                </a:solidFill>
                <a:latin typeface="Arial"/>
                <a:ea typeface="Arial"/>
                <a:cs typeface="Arial"/>
              </a:defRPr>
            </a:pPr>
            <a:r>
              <a:rPr sz="2400" b="1">
                <a:solidFill>
                  <a:srgbClr val="C51E2C"/>
                </a:solidFill>
                <a:latin typeface="Arial"/>
                <a:ea typeface="Arial"/>
                <a:cs typeface="Arial"/>
              </a:rPr>
              <a:t>S$460 per common set</a:t>
            </a:r>
          </a:p>
        </p:txBody>
      </p:sp>
      <p:sp>
        <p:nvSpPr>
          <p:cNvPr id="13" name="cost-text-14">
            <a:extLst xmlns:a="http://schemas.openxmlformats.org/drawingml/2006/main">
              <a:ext uri="{FF2B5EF4-FFF2-40B4-BE49-F238E27FC236}">
                <a16:creationId xmlns:a16="http://schemas.microsoft.com/office/drawing/2014/main" id="{A383C259-B0F5-4C97-914F-D516707B8FFC}"/>
              </a:ext>
            </a:extLst>
          </p:cNvPr>
          <p:cNvSpPr>
            <a:spLocks xmlns:a="http://schemas.openxmlformats.org/drawingml/2006/main" noGrp="1"/>
          </p:cNvSpPr>
          <p:nvPr/>
        </p:nvSpPr>
        <p:spPr>
          <a:xfrm xmlns:a="http://schemas.openxmlformats.org/drawingml/2006/main">
            <a:off x="571500" y="5638800"/>
            <a:ext cx="95250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242629"/>
                </a:solidFill>
                <a:latin typeface="Arial"/>
                <a:ea typeface="Arial"/>
                <a:cs typeface="Arial"/>
              </a:defRPr>
            </a:defPPr>
          </a:lstStyle>
          <a:p xmlns:a="http://schemas.openxmlformats.org/drawingml/2006/main">
            <a:pPr algn="l">
              <a:defRPr sz="1725" b="0">
                <a:solidFill>
                  <a:srgbClr val="242629"/>
                </a:solidFill>
                <a:latin typeface="Arial"/>
                <a:ea typeface="Arial"/>
                <a:cs typeface="Arial"/>
              </a:defRPr>
            </a:pPr>
            <a:r>
              <a:rPr sz="1725" b="0">
                <a:solidFill>
                  <a:srgbClr val="242629"/>
                </a:solidFill>
                <a:latin typeface="Arial"/>
                <a:ea typeface="Arial"/>
                <a:cs typeface="Arial"/>
              </a:rPr>
              <a:t>120 sleeve + 250 rigid base + 90 nest / identity</a:t>
            </a:r>
          </a:p>
        </p:txBody>
      </p:sp>
    </p:spTree>
    <p:extLst>
      <p:ext uri="{BB962C8B-B14F-4D97-AF65-F5344CB8AC3E}">
        <p14:creationId xmlns:p14="http://schemas.microsoft.com/office/powerpoint/2010/main" val="195007117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6dd266f1532b48f8"/>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Trolley changes explain a major part of the difference</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23</a:t>
            </a:r>
          </a:p>
        </p:txBody>
      </p:sp>
      <p:graphicFrame>
        <p:nvGraphicFramePr>
          <p:cNvPr id="11" name="">
            <a:extLst xmlns:a="http://schemas.openxmlformats.org/drawingml/2006/main">
              <a:ext uri="{FF2B5EF4-FFF2-40B4-BE49-F238E27FC236}">
                <a16:creationId xmlns:a16="http://schemas.microsoft.com/office/drawing/2014/main" id="{26F5C669-4460-4C7E-82D5-A6BB27EDDF6F}"/>
              </a:ext>
            </a:extLst>
          </p:cNvPr>
          <p:cNvGraphicFramePr/>
          <p:nvPr/>
        </p:nvGraphicFramePr>
        <p:xfrm>
          <a:off xmlns:a="http://schemas.openxmlformats.org/drawingml/2006/main" x="571500" y="1981200"/>
          <a:ext xmlns:a="http://schemas.openxmlformats.org/drawingml/2006/main" cx="11049000" cy="3562350"/>
        </p:xfrm>
        <a:graphic xmlns:a="http://schemas.openxmlformats.org/drawingml/2006/main">
          <a:graphicData uri="http://schemas.openxmlformats.org/drawingml/2006/table">
            <a:tbl>
              <a:tblPr/>
              <a:tblGrid>
                <a:gridCol w="3667125"/>
                <a:gridCol w="1381125"/>
                <a:gridCol w="1476375"/>
                <a:gridCol w="1571625"/>
                <a:gridCol w="1476375"/>
                <a:gridCol w="1476375"/>
              </a:tblGrid>
              <a:tr h="445294">
                <a:tc>
                  <a:txBody>
                    <a:bodyPr lIns="76200" tIns="76200" rIns="76200" bIns="76200"/>
                    <a:lstStyle/>
                    <a:p>
                      <a:r>
                        <a:rPr sz="1425" b="1">
                          <a:solidFill>
                            <a:srgbClr val="FFFFFF"/>
                          </a:solidFill>
                          <a:latin typeface="Arial"/>
                          <a:ea typeface="Arial"/>
                          <a:cs typeface="Arial"/>
                        </a:rPr>
                        <a:t>Trolley work</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425" b="1">
                          <a:solidFill>
                            <a:srgbClr val="FFFFFF"/>
                          </a:solidFill>
                          <a:latin typeface="Arial"/>
                          <a:ea typeface="Arial"/>
                          <a:cs typeface="Arial"/>
                        </a:rPr>
                        <a:t>Unit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425" b="1">
                          <a:solidFill>
                            <a:srgbClr val="FFFFFF"/>
                          </a:solidFill>
                          <a:latin typeface="Arial"/>
                          <a:ea typeface="Arial"/>
                          <a:cs typeface="Arial"/>
                        </a:rPr>
                        <a:t>A</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425" b="1">
                          <a:solidFill>
                            <a:srgbClr val="FFFFFF"/>
                          </a:solidFill>
                          <a:latin typeface="Arial"/>
                          <a:ea typeface="Arial"/>
                          <a:cs typeface="Arial"/>
                        </a:rPr>
                        <a:t>B</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425" b="1">
                          <a:solidFill>
                            <a:srgbClr val="FFFFFF"/>
                          </a:solidFill>
                          <a:latin typeface="Arial"/>
                          <a:ea typeface="Arial"/>
                          <a:cs typeface="Arial"/>
                        </a:rPr>
                        <a:t>C / 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425" b="1">
                          <a:solidFill>
                            <a:srgbClr val="FFFFFF"/>
                          </a:solidFill>
                          <a:latin typeface="Arial"/>
                          <a:ea typeface="Arial"/>
                          <a:cs typeface="Arial"/>
                        </a:rPr>
                        <a:t>E</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45294">
                <a:tc>
                  <a:txBody>
                    <a:bodyPr lIns="76200" tIns="76200" rIns="76200" bIns="76200"/>
                    <a:lstStyle/>
                    <a:p>
                      <a:r>
                        <a:rPr sz="1425" b="0">
                          <a:solidFill>
                            <a:srgbClr val="242629"/>
                          </a:solidFill>
                          <a:latin typeface="Arial"/>
                          <a:ea typeface="Arial"/>
                          <a:cs typeface="Arial"/>
                        </a:rPr>
                        <a:t>Hook-only interface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300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200 × 300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45294">
                <a:tc>
                  <a:txBody>
                    <a:bodyPr lIns="76200" tIns="76200" rIns="76200" bIns="76200"/>
                    <a:lstStyle/>
                    <a:p>
                      <a:r>
                        <a:rPr sz="1425" b="0">
                          <a:solidFill>
                            <a:srgbClr val="242629"/>
                          </a:solidFill>
                          <a:latin typeface="Arial"/>
                          <a:ea typeface="Arial"/>
                          <a:cs typeface="Arial"/>
                        </a:rPr>
                        <a:t>Universal box-dock conversion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2,500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200 × 2,500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34 × 2,500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45294">
                <a:tc>
                  <a:txBody>
                    <a:bodyPr lIns="76200" tIns="76200" rIns="76200" bIns="76200"/>
                    <a:lstStyle/>
                    <a:p>
                      <a:r>
                        <a:rPr sz="1425" b="0">
                          <a:solidFill>
                            <a:srgbClr val="242629"/>
                          </a:solidFill>
                          <a:latin typeface="Arial"/>
                          <a:ea typeface="Arial"/>
                          <a:cs typeface="Arial"/>
                        </a:rPr>
                        <a:t>Inspection / repair allowance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350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200 × 350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200 × 350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34 × 350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45294">
                <a:tc>
                  <a:txBody>
                    <a:bodyPr lIns="76200" tIns="76200" rIns="76200" bIns="76200"/>
                    <a:lstStyle/>
                    <a:p>
                      <a:r>
                        <a:rPr sz="1425" b="0">
                          <a:solidFill>
                            <a:srgbClr val="242629"/>
                          </a:solidFill>
                          <a:latin typeface="Arial"/>
                          <a:ea typeface="Arial"/>
                          <a:cs typeface="Arial"/>
                        </a:rPr>
                        <a:t>Retire / relocate unused units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150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200 × 150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166 × 150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45294">
                <a:tc>
                  <a:txBody>
                    <a:bodyPr lIns="76200" tIns="76200" rIns="76200" bIns="76200"/>
                    <a:lstStyle/>
                    <a:p>
                      <a:r>
                        <a:rPr sz="1425" b="0">
                          <a:solidFill>
                            <a:srgbClr val="242629"/>
                          </a:solidFill>
                          <a:latin typeface="Arial"/>
                          <a:ea typeface="Arial"/>
                          <a:cs typeface="Arial"/>
                        </a:rPr>
                        <a:t>Trolley subtotal, SGD</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130,000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570,000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30,000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425" b="0">
                          <a:solidFill>
                            <a:srgbClr val="242629"/>
                          </a:solidFill>
                          <a:latin typeface="Arial"/>
                          <a:ea typeface="Arial"/>
                          <a:cs typeface="Arial"/>
                        </a:rPr>
                        <a:t>121,800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45294">
                <a:tc>
                  <a:txBody>
                    <a:bodyPr lIns="76200" tIns="76200" rIns="76200" bIns="76200"/>
                    <a:lstStyle/>
                    <a:p>
                      <a:r>
                        <a:rPr sz="1425" b="0">
                          <a:solidFill>
                            <a:srgbClr val="242629"/>
                          </a:solidFill>
                          <a:latin typeface="Arial"/>
                          <a:ea typeface="Arial"/>
                          <a:cs typeface="Arial"/>
                        </a:rPr>
                        <a:t>Plus box pool, SGD</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69,400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611,600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611,600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425" b="0">
                          <a:solidFill>
                            <a:srgbClr val="242629"/>
                          </a:solidFill>
                          <a:latin typeface="Arial"/>
                          <a:ea typeface="Arial"/>
                          <a:cs typeface="Arial"/>
                        </a:rPr>
                        <a:t>611,600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45294">
                <a:tc>
                  <a:txBody>
                    <a:bodyPr lIns="76200" tIns="76200" rIns="76200" bIns="76200"/>
                    <a:lstStyle/>
                    <a:p>
                      <a:r>
                        <a:rPr sz="1425" b="1">
                          <a:solidFill>
                            <a:srgbClr val="242629"/>
                          </a:solidFill>
                          <a:latin typeface="Arial"/>
                          <a:ea typeface="Arial"/>
                          <a:cs typeface="Arial"/>
                        </a:rPr>
                        <a:t>Containers group, SGD</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425"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425" b="1">
                          <a:solidFill>
                            <a:srgbClr val="242629"/>
                          </a:solidFill>
                          <a:latin typeface="Arial"/>
                          <a:ea typeface="Arial"/>
                          <a:cs typeface="Arial"/>
                        </a:rPr>
                        <a:t>199,400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425" b="1">
                          <a:solidFill>
                            <a:srgbClr val="242629"/>
                          </a:solidFill>
                          <a:latin typeface="Arial"/>
                          <a:ea typeface="Arial"/>
                          <a:cs typeface="Arial"/>
                        </a:rPr>
                        <a:t>1,181,600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425" b="1">
                          <a:solidFill>
                            <a:srgbClr val="242629"/>
                          </a:solidFill>
                          <a:latin typeface="Arial"/>
                          <a:ea typeface="Arial"/>
                          <a:cs typeface="Arial"/>
                        </a:rPr>
                        <a:t>641,600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425" b="1">
                          <a:solidFill>
                            <a:srgbClr val="242629"/>
                          </a:solidFill>
                          <a:latin typeface="Arial"/>
                          <a:ea typeface="Arial"/>
                          <a:cs typeface="Arial"/>
                        </a:rPr>
                        <a:t>733,400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15">
            <a:extLst xmlns:a="http://schemas.openxmlformats.org/drawingml/2006/main">
              <a:ext uri="{FF2B5EF4-FFF2-40B4-BE49-F238E27FC236}">
                <a16:creationId xmlns:a16="http://schemas.microsoft.com/office/drawing/2014/main" id="{09488CE1-EFC7-4BD0-AFE4-F6EEF1F7344E}"/>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E keeps 34 ergonomic trolley docks local. Removing the travelling trolley does not remove assisted part loading.</a:t>
            </a:r>
          </a:p>
        </p:txBody>
      </p:sp>
    </p:spTree>
    <p:extLst>
      <p:ext uri="{BB962C8B-B14F-4D97-AF65-F5344CB8AC3E}">
        <p14:creationId xmlns:p14="http://schemas.microsoft.com/office/powerpoint/2010/main" val="195007117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6cf77d9e7f6e44b7"/>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AMR budget, with quantities and unit allowances</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24</a:t>
            </a:r>
          </a:p>
        </p:txBody>
      </p:sp>
      <p:graphicFrame>
        <p:nvGraphicFramePr>
          <p:cNvPr id="11" name="">
            <a:extLst xmlns:a="http://schemas.openxmlformats.org/drawingml/2006/main">
              <a:ext uri="{FF2B5EF4-FFF2-40B4-BE49-F238E27FC236}">
                <a16:creationId xmlns:a16="http://schemas.microsoft.com/office/drawing/2014/main" id="{1863EEF6-EAC1-437B-B710-E63503762E92}"/>
              </a:ext>
            </a:extLst>
          </p:cNvPr>
          <p:cNvGraphicFramePr/>
          <p:nvPr/>
        </p:nvGraphicFramePr>
        <p:xfrm>
          <a:off xmlns:a="http://schemas.openxmlformats.org/drawingml/2006/main" x="571500" y="2000250"/>
          <a:ext xmlns:a="http://schemas.openxmlformats.org/drawingml/2006/main" cx="11049000" cy="3429000"/>
        </p:xfrm>
        <a:graphic xmlns:a="http://schemas.openxmlformats.org/drawingml/2006/main">
          <a:graphicData uri="http://schemas.openxmlformats.org/drawingml/2006/table">
            <a:tbl>
              <a:tblPr/>
              <a:tblGrid>
                <a:gridCol w="4429125"/>
                <a:gridCol w="2333625"/>
                <a:gridCol w="1428750"/>
                <a:gridCol w="1428750"/>
                <a:gridCol w="1428750"/>
              </a:tblGrid>
              <a:tr h="428625">
                <a:tc>
                  <a:txBody>
                    <a:bodyPr lIns="76200" tIns="76200" rIns="76200" bIns="76200"/>
                    <a:lstStyle/>
                    <a:p>
                      <a:r>
                        <a:rPr sz="1575" b="1">
                          <a:solidFill>
                            <a:srgbClr val="FFFFFF"/>
                          </a:solidFill>
                          <a:latin typeface="Arial"/>
                          <a:ea typeface="Arial"/>
                          <a:cs typeface="Arial"/>
                        </a:rPr>
                        <a:t>Fleet item</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Unit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A / B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C / E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D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28625">
                <a:tc>
                  <a:txBody>
                    <a:bodyPr lIns="76200" tIns="76200" rIns="76200" bIns="76200"/>
                    <a:lstStyle/>
                    <a:p>
                      <a:r>
                        <a:rPr sz="1575" b="0">
                          <a:solidFill>
                            <a:srgbClr val="242629"/>
                          </a:solidFill>
                          <a:latin typeface="Arial"/>
                          <a:ea typeface="Arial"/>
                          <a:cs typeface="Arial"/>
                        </a:rPr>
                        <a:t>Hook hardware, historical rate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79,000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4</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75" b="0">
                          <a:solidFill>
                            <a:srgbClr val="242629"/>
                          </a:solidFill>
                          <a:latin typeface="Arial"/>
                          <a:ea typeface="Arial"/>
                          <a:cs typeface="Arial"/>
                        </a:rPr>
                        <a:t>MiR250 + jack module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95,000 + 24,000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5</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75" b="0">
                          <a:solidFill>
                            <a:srgbClr val="242629"/>
                          </a:solidFill>
                          <a:latin typeface="Arial"/>
                          <a:ea typeface="Arial"/>
                          <a:cs typeface="Arial"/>
                        </a:rPr>
                        <a:t>MiR250 + conveyor module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95,000 + 38,000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5</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75" b="0">
                          <a:solidFill>
                            <a:srgbClr val="242629"/>
                          </a:solidFill>
                          <a:latin typeface="Arial"/>
                          <a:ea typeface="Arial"/>
                          <a:cs typeface="Arial"/>
                        </a:rPr>
                        <a:t>Chargers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8,400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3</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3</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3</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75" b="0">
                          <a:solidFill>
                            <a:srgbClr val="242629"/>
                          </a:solidFill>
                          <a:latin typeface="Arial"/>
                          <a:ea typeface="Arial"/>
                          <a:cs typeface="Arial"/>
                        </a:rPr>
                        <a:t>Fleet licence allowance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27,500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75" b="0">
                          <a:solidFill>
                            <a:srgbClr val="242629"/>
                          </a:solidFill>
                          <a:latin typeface="Arial"/>
                          <a:ea typeface="Arial"/>
                          <a:cs typeface="Arial"/>
                        </a:rPr>
                        <a:t>Logistics / commissioning per robot</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15,000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6</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5</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5</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75" b="1">
                          <a:solidFill>
                            <a:srgbClr val="242629"/>
                          </a:solidFill>
                          <a:latin typeface="Arial"/>
                          <a:ea typeface="Arial"/>
                          <a:cs typeface="Arial"/>
                        </a:rPr>
                        <a:t>AMR group subtotal, SGD</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724,700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722,700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792,700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16">
            <a:extLst xmlns:a="http://schemas.openxmlformats.org/drawingml/2006/main">
              <a:ext uri="{FF2B5EF4-FFF2-40B4-BE49-F238E27FC236}">
                <a16:creationId xmlns:a16="http://schemas.microsoft.com/office/drawing/2014/main" id="{6D09F815-F192-4CAA-B129-59BC2F25A377}"/>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Example C/E: 5 × 119,000 + 3 × 8,400 + 27,500 + 5 × 15,000 = S$722,700.</a:t>
            </a:r>
          </a:p>
        </p:txBody>
      </p:sp>
    </p:spTree>
    <p:extLst>
      <p:ext uri="{BB962C8B-B14F-4D97-AF65-F5344CB8AC3E}">
        <p14:creationId xmlns:p14="http://schemas.microsoft.com/office/powerpoint/2010/main" val="195007117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487f4e00fcc84eef"/>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Docking and ergonomic stations are separate costs</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25</a:t>
            </a:r>
          </a:p>
        </p:txBody>
      </p:sp>
      <p:graphicFrame>
        <p:nvGraphicFramePr>
          <p:cNvPr id="11" name="">
            <a:extLst xmlns:a="http://schemas.openxmlformats.org/drawingml/2006/main">
              <a:ext uri="{FF2B5EF4-FFF2-40B4-BE49-F238E27FC236}">
                <a16:creationId xmlns:a16="http://schemas.microsoft.com/office/drawing/2014/main" id="{86064139-1A09-4A50-B4BC-3AA2CF72AC2B}"/>
              </a:ext>
            </a:extLst>
          </p:cNvPr>
          <p:cNvGraphicFramePr/>
          <p:nvPr/>
        </p:nvGraphicFramePr>
        <p:xfrm>
          <a:off xmlns:a="http://schemas.openxmlformats.org/drawingml/2006/main" x="571500" y="2009775"/>
          <a:ext xmlns:a="http://schemas.openxmlformats.org/drawingml/2006/main" cx="11049000" cy="3219450"/>
        </p:xfrm>
        <a:graphic xmlns:a="http://schemas.openxmlformats.org/drawingml/2006/main">
          <a:graphicData uri="http://schemas.openxmlformats.org/drawingml/2006/table">
            <a:tbl>
              <a:tblPr/>
              <a:tblGrid>
                <a:gridCol w="3381375"/>
                <a:gridCol w="2333625"/>
                <a:gridCol w="1428750"/>
                <a:gridCol w="1333500"/>
                <a:gridCol w="1333500"/>
                <a:gridCol w="1238250"/>
              </a:tblGrid>
              <a:tr h="459921">
                <a:tc>
                  <a:txBody>
                    <a:bodyPr lIns="76200" tIns="76200" rIns="76200" bIns="76200"/>
                    <a:lstStyle/>
                    <a:p>
                      <a:r>
                        <a:rPr sz="1500" b="1">
                          <a:solidFill>
                            <a:srgbClr val="FFFFFF"/>
                          </a:solidFill>
                          <a:latin typeface="Arial"/>
                          <a:ea typeface="Arial"/>
                          <a:cs typeface="Arial"/>
                        </a:rPr>
                        <a:t>Station item</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Unit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A / B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C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D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E qty</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59921">
                <a:tc>
                  <a:txBody>
                    <a:bodyPr lIns="76200" tIns="76200" rIns="76200" bIns="76200"/>
                    <a:lstStyle/>
                    <a:p>
                      <a:r>
                        <a:rPr sz="1500" b="0">
                          <a:solidFill>
                            <a:srgbClr val="242629"/>
                          </a:solidFill>
                          <a:latin typeface="Arial"/>
                          <a:ea typeface="Arial"/>
                          <a:cs typeface="Arial"/>
                        </a:rPr>
                        <a:t>Interface qualification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20k / 45k / 65k</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20k</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45k</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45k</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65k</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59921">
                <a:tc>
                  <a:txBody>
                    <a:bodyPr lIns="76200" tIns="76200" rIns="76200" bIns="76200"/>
                    <a:lstStyle/>
                    <a:p>
                      <a:r>
                        <a:rPr sz="1500" b="0">
                          <a:solidFill>
                            <a:srgbClr val="242629"/>
                          </a:solidFill>
                          <a:latin typeface="Arial"/>
                          <a:ea typeface="Arial"/>
                          <a:cs typeface="Arial"/>
                        </a:rPr>
                        <a:t>Station gateway</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7,000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17</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17</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17</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17</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59921">
                <a:tc>
                  <a:txBody>
                    <a:bodyPr lIns="76200" tIns="76200" rIns="76200" bIns="76200"/>
                    <a:lstStyle/>
                    <a:p>
                      <a:r>
                        <a:rPr sz="1500" b="0">
                          <a:solidFill>
                            <a:srgbClr val="242629"/>
                          </a:solidFill>
                          <a:latin typeface="Arial"/>
                          <a:ea typeface="Arial"/>
                          <a:cs typeface="Arial"/>
                        </a:rPr>
                        <a:t>Passive / restrained dock</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4,500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32</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38</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38</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59921">
                <a:tc>
                  <a:txBody>
                    <a:bodyPr lIns="76200" tIns="76200" rIns="76200" bIns="76200"/>
                    <a:lstStyle/>
                    <a:p>
                      <a:r>
                        <a:rPr sz="1500" b="0">
                          <a:solidFill>
                            <a:srgbClr val="242629"/>
                          </a:solidFill>
                          <a:latin typeface="Arial"/>
                          <a:ea typeface="Arial"/>
                          <a:cs typeface="Arial"/>
                        </a:rPr>
                        <a:t>Powered transfer dock</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14,500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6</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38</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59921">
                <a:tc>
                  <a:txBody>
                    <a:bodyPr lIns="76200" tIns="76200" rIns="76200" bIns="76200"/>
                    <a:lstStyle/>
                    <a:p>
                      <a:r>
                        <a:rPr sz="1500" b="0">
                          <a:solidFill>
                            <a:srgbClr val="242629"/>
                          </a:solidFill>
                          <a:latin typeface="Arial"/>
                          <a:ea typeface="Arial"/>
                          <a:cs typeface="Arial"/>
                        </a:rPr>
                        <a:t>Ergonomic lift / tilt upgrade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45,000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18</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18</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59921">
                <a:tc>
                  <a:txBody>
                    <a:bodyPr lIns="76200" tIns="76200" rIns="76200" bIns="76200"/>
                    <a:lstStyle/>
                    <a:p>
                      <a:r>
                        <a:rPr sz="1500" b="1">
                          <a:solidFill>
                            <a:srgbClr val="242629"/>
                          </a:solidFill>
                          <a:latin typeface="Arial"/>
                          <a:ea typeface="Arial"/>
                          <a:cs typeface="Arial"/>
                        </a:rPr>
                        <a:t>Stations subtotal, SGD</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370,000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1,145,000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1,525,000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355,000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17">
            <a:extLst xmlns:a="http://schemas.openxmlformats.org/drawingml/2006/main">
              <a:ext uri="{FF2B5EF4-FFF2-40B4-BE49-F238E27FC236}">
                <a16:creationId xmlns:a16="http://schemas.microsoft.com/office/drawing/2014/main" id="{9D6CE561-601C-4707-9901-470C1EB1BEE8}"/>
              </a:ext>
            </a:extLst>
          </p:cNvPr>
          <p:cNvSpPr>
            <a:spLocks xmlns:a="http://schemas.openxmlformats.org/drawingml/2006/main" noGrp="1"/>
          </p:cNvSpPr>
          <p:nvPr/>
        </p:nvSpPr>
        <p:spPr>
          <a:xfrm xmlns:a="http://schemas.openxmlformats.org/drawingml/2006/main">
            <a:off x="571500" y="5476875"/>
            <a:ext cx="11049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75" b="1">
                <a:solidFill>
                  <a:srgbClr val="C51E2C"/>
                </a:solidFill>
                <a:latin typeface="Arial"/>
                <a:ea typeface="Arial"/>
                <a:cs typeface="Arial"/>
              </a:defRPr>
            </a:defPPr>
          </a:lstStyle>
          <a:p xmlns:a="http://schemas.openxmlformats.org/drawingml/2006/main">
            <a:pPr algn="l">
              <a:defRPr sz="2175" b="1">
                <a:solidFill>
                  <a:srgbClr val="C51E2C"/>
                </a:solidFill>
                <a:latin typeface="Arial"/>
                <a:ea typeface="Arial"/>
                <a:cs typeface="Arial"/>
              </a:defRPr>
            </a:pPr>
            <a:r>
              <a:rPr sz="2175" b="1">
                <a:solidFill>
                  <a:srgbClr val="C51E2C"/>
                </a:solidFill>
                <a:latin typeface="Arial"/>
                <a:ea typeface="Arial"/>
                <a:cs typeface="Arial"/>
              </a:rPr>
              <a:t>C / D: 18 × S$45,000 = S$810,000</a:t>
            </a:r>
          </a:p>
        </p:txBody>
      </p:sp>
      <p:sp>
        <p:nvSpPr>
          <p:cNvPr id="13" name="cost-text-18">
            <a:extLst xmlns:a="http://schemas.openxmlformats.org/drawingml/2006/main">
              <a:ext uri="{FF2B5EF4-FFF2-40B4-BE49-F238E27FC236}">
                <a16:creationId xmlns:a16="http://schemas.microsoft.com/office/drawing/2014/main" id="{5FFC0B76-55A0-4286-9F7D-0AD6EDADF00D}"/>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E uses qualified local trolley docks instead. Powered docks alone do not guarantee ergonomic reach or height.</a:t>
            </a:r>
          </a:p>
        </p:txBody>
      </p:sp>
    </p:spTree>
    <p:extLst>
      <p:ext uri="{BB962C8B-B14F-4D97-AF65-F5344CB8AC3E}">
        <p14:creationId xmlns:p14="http://schemas.microsoft.com/office/powerpoint/2010/main" val="195007117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27cf31bd7514458b"/>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Qualified manipulator reuse can reduce the budget</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26</a:t>
            </a:r>
          </a:p>
        </p:txBody>
      </p:sp>
      <p:graphicFrame>
        <p:nvGraphicFramePr>
          <p:cNvPr id="11" name="Chart">
            <a:extLst xmlns:a="http://schemas.openxmlformats.org/drawingml/2006/main">
              <a:ext uri="{FF2B5EF4-FFF2-40B4-BE49-F238E27FC236}">
                <a16:creationId xmlns:a16="http://schemas.microsoft.com/office/drawing/2014/main" id="{0D1FFD74-1EFE-4E54-B340-99185222A1C6}"/>
              </a:ext>
            </a:extLst>
          </p:cNvPr>
          <p:cNvGraphicFramePr/>
          <p:nvPr/>
        </p:nvGraphicFramePr>
        <p:xfrm>
          <a:off xmlns:a="http://schemas.openxmlformats.org/drawingml/2006/main" x="571500" y="2162175"/>
          <a:ext xmlns:a="http://schemas.openxmlformats.org/drawingml/2006/main" cx="7239000" cy="3095625"/>
        </p:xfrm>
        <a:graphic xmlns:a="http://schemas.openxmlformats.org/drawingml/2006/main">
          <a:graphicData uri="http://schemas.openxmlformats.org/drawingml/2006/chart">
            <c:chart xmlns:r="http://schemas.openxmlformats.org/officeDocument/2006/relationships" xmlns:c="http://schemas.openxmlformats.org/drawingml/2006/chart" r:id="R581baedfbb0c4819"/>
          </a:graphicData>
        </a:graphic>
      </p:graphicFrame>
      <p:sp>
        <p:nvSpPr>
          <p:cNvPr id="12" name="cost-text-19">
            <a:extLst xmlns:a="http://schemas.openxmlformats.org/drawingml/2006/main">
              <a:ext uri="{FF2B5EF4-FFF2-40B4-BE49-F238E27FC236}">
                <a16:creationId xmlns:a16="http://schemas.microsoft.com/office/drawing/2014/main" id="{04EABD8F-58EF-4BA1-981B-FEE2FCB6687D}"/>
              </a:ext>
            </a:extLst>
          </p:cNvPr>
          <p:cNvSpPr>
            <a:spLocks xmlns:a="http://schemas.openxmlformats.org/drawingml/2006/main" noGrp="1"/>
          </p:cNvSpPr>
          <p:nvPr/>
        </p:nvSpPr>
        <p:spPr>
          <a:xfrm xmlns:a="http://schemas.openxmlformats.org/drawingml/2006/main">
            <a:off x="571500" y="1819275"/>
            <a:ext cx="7524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0">
                <a:solidFill>
                  <a:srgbClr val="626A73"/>
                </a:solidFill>
                <a:latin typeface="Arial"/>
                <a:ea typeface="Arial"/>
                <a:cs typeface="Arial"/>
              </a:defRPr>
            </a:defPPr>
          </a:lstStyle>
          <a:p xmlns:a="http://schemas.openxmlformats.org/drawingml/2006/main">
            <a:pPr algn="l">
              <a:defRPr sz="1350" b="0">
                <a:solidFill>
                  <a:srgbClr val="626A73"/>
                </a:solidFill>
                <a:latin typeface="Arial"/>
                <a:ea typeface="Arial"/>
                <a:cs typeface="Arial"/>
              </a:defRPr>
            </a:pPr>
            <a:r>
              <a:rPr sz="1350" b="0">
                <a:solidFill>
                  <a:srgbClr val="626A73"/>
                </a:solidFill>
                <a:latin typeface="Arial"/>
                <a:ea typeface="Arial"/>
                <a:cs typeface="Arial"/>
              </a:rPr>
              <a:t>Handling allowance before contingency, S$ thousand</a:t>
            </a:r>
          </a:p>
        </p:txBody>
      </p:sp>
      <p:sp>
        <p:nvSpPr>
          <p:cNvPr id="13" name="cost-text-20">
            <a:extLst xmlns:a="http://schemas.openxmlformats.org/drawingml/2006/main">
              <a:ext uri="{FF2B5EF4-FFF2-40B4-BE49-F238E27FC236}">
                <a16:creationId xmlns:a16="http://schemas.microsoft.com/office/drawing/2014/main" id="{DA7E2C42-E95D-4343-915C-79998BA3A0E7}"/>
              </a:ext>
            </a:extLst>
          </p:cNvPr>
          <p:cNvSpPr>
            <a:spLocks xmlns:a="http://schemas.openxmlformats.org/drawingml/2006/main" noGrp="1"/>
          </p:cNvSpPr>
          <p:nvPr/>
        </p:nvSpPr>
        <p:spPr>
          <a:xfrm xmlns:a="http://schemas.openxmlformats.org/drawingml/2006/main">
            <a:off x="8324850" y="2238375"/>
            <a:ext cx="32861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300" b="1">
                <a:solidFill>
                  <a:srgbClr val="C51E2C"/>
                </a:solidFill>
                <a:latin typeface="Arial"/>
                <a:ea typeface="Arial"/>
                <a:cs typeface="Arial"/>
              </a:defRPr>
            </a:defPPr>
          </a:lstStyle>
          <a:p xmlns:a="http://schemas.openxmlformats.org/drawingml/2006/main">
            <a:pPr algn="l">
              <a:defRPr sz="3300" b="1">
                <a:solidFill>
                  <a:srgbClr val="C51E2C"/>
                </a:solidFill>
                <a:latin typeface="Arial"/>
                <a:ea typeface="Arial"/>
                <a:cs typeface="Arial"/>
              </a:defRPr>
            </a:pPr>
            <a:r>
              <a:rPr sz="3300" b="1">
                <a:solidFill>
                  <a:srgbClr val="C51E2C"/>
                </a:solidFill>
                <a:latin typeface="Arial"/>
                <a:ea typeface="Arial"/>
                <a:cs typeface="Arial"/>
              </a:rPr>
              <a:t>S$21,500</a:t>
            </a:r>
          </a:p>
        </p:txBody>
      </p:sp>
      <p:sp>
        <p:nvSpPr>
          <p:cNvPr id="14" name="cost-text-21">
            <a:extLst xmlns:a="http://schemas.openxmlformats.org/drawingml/2006/main">
              <a:ext uri="{FF2B5EF4-FFF2-40B4-BE49-F238E27FC236}">
                <a16:creationId xmlns:a16="http://schemas.microsoft.com/office/drawing/2014/main" id="{7EAD9772-F4B6-4854-A181-C4668F956208}"/>
              </a:ext>
            </a:extLst>
          </p:cNvPr>
          <p:cNvSpPr>
            <a:spLocks xmlns:a="http://schemas.openxmlformats.org/drawingml/2006/main" noGrp="1"/>
          </p:cNvSpPr>
          <p:nvPr/>
        </p:nvSpPr>
        <p:spPr>
          <a:xfrm xmlns:a="http://schemas.openxmlformats.org/drawingml/2006/main">
            <a:off x="8324850" y="2914650"/>
            <a:ext cx="3286125"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0">
                <a:solidFill>
                  <a:srgbClr val="242629"/>
                </a:solidFill>
                <a:latin typeface="Arial"/>
                <a:ea typeface="Arial"/>
                <a:cs typeface="Arial"/>
              </a:defRPr>
            </a:defPPr>
          </a:lstStyle>
          <a:p xmlns:a="http://schemas.openxmlformats.org/drawingml/2006/main">
            <a:pPr algn="l">
              <a:defRPr sz="1875" b="0">
                <a:solidFill>
                  <a:srgbClr val="242629"/>
                </a:solidFill>
                <a:latin typeface="Arial"/>
                <a:ea typeface="Arial"/>
                <a:cs typeface="Arial"/>
              </a:defRPr>
            </a:pPr>
            <a:r>
              <a:rPr sz="1875" b="0">
                <a:solidFill>
                  <a:srgbClr val="242629"/>
                </a:solidFill>
                <a:latin typeface="Arial"/>
                <a:ea typeface="Arial"/>
                <a:cs typeface="Arial"/>
              </a:rPr>
              <a:t>Direct saving per approved reuse</a:t>
            </a:r>
          </a:p>
          <a:p xmlns:a="http://schemas.openxmlformats.org/drawingml/2006/main">
            <a:pPr algn="l">
              <a:defRPr sz="1875" b="0">
                <a:solidFill>
                  <a:srgbClr val="242629"/>
                </a:solidFill>
                <a:latin typeface="Arial"/>
                <a:ea typeface="Arial"/>
                <a:cs typeface="Arial"/>
              </a:defRPr>
            </a:pPr>
            <a:r>
              <a:rPr sz="1875" b="0">
                <a:solidFill>
                  <a:srgbClr val="242629"/>
                </a:solidFill>
                <a:latin typeface="Arial"/>
                <a:ea typeface="Arial"/>
                <a:cs typeface="Arial"/>
              </a:rPr>
              <a:t>28,000 new − 6,500 review</a:t>
            </a:r>
          </a:p>
        </p:txBody>
      </p:sp>
      <p:sp>
        <p:nvSpPr>
          <p:cNvPr id="15" name="cost-text-22">
            <a:extLst xmlns:a="http://schemas.openxmlformats.org/drawingml/2006/main">
              <a:ext uri="{FF2B5EF4-FFF2-40B4-BE49-F238E27FC236}">
                <a16:creationId xmlns:a16="http://schemas.microsoft.com/office/drawing/2014/main" id="{E39D39E0-9E55-4F39-A486-E549AA075595}"/>
              </a:ext>
            </a:extLst>
          </p:cNvPr>
          <p:cNvSpPr>
            <a:spLocks xmlns:a="http://schemas.openxmlformats.org/drawingml/2006/main" noGrp="1"/>
          </p:cNvSpPr>
          <p:nvPr/>
        </p:nvSpPr>
        <p:spPr>
          <a:xfrm xmlns:a="http://schemas.openxmlformats.org/drawingml/2006/main">
            <a:off x="8324850" y="4210050"/>
            <a:ext cx="32861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000" b="1">
                <a:solidFill>
                  <a:srgbClr val="242629"/>
                </a:solidFill>
                <a:latin typeface="Arial"/>
                <a:ea typeface="Arial"/>
                <a:cs typeface="Arial"/>
              </a:defRPr>
            </a:defPPr>
          </a:lstStyle>
          <a:p xmlns:a="http://schemas.openxmlformats.org/drawingml/2006/main">
            <a:pPr algn="l">
              <a:defRPr sz="3000" b="1">
                <a:solidFill>
                  <a:srgbClr val="242629"/>
                </a:solidFill>
                <a:latin typeface="Arial"/>
                <a:ea typeface="Arial"/>
                <a:cs typeface="Arial"/>
              </a:defRPr>
            </a:pPr>
            <a:r>
              <a:rPr sz="3000" b="1">
                <a:solidFill>
                  <a:srgbClr val="242629"/>
                </a:solidFill>
                <a:latin typeface="Arial"/>
                <a:ea typeface="Arial"/>
                <a:cs typeface="Arial"/>
              </a:rPr>
              <a:t>S$24,725</a:t>
            </a:r>
          </a:p>
        </p:txBody>
      </p:sp>
      <p:sp>
        <p:nvSpPr>
          <p:cNvPr id="16" name="cost-text-23">
            <a:extLst xmlns:a="http://schemas.openxmlformats.org/drawingml/2006/main">
              <a:ext uri="{FF2B5EF4-FFF2-40B4-BE49-F238E27FC236}">
                <a16:creationId xmlns:a16="http://schemas.microsoft.com/office/drawing/2014/main" id="{5CE7CCCD-5199-4C91-8091-ABDA7503C98B}"/>
              </a:ext>
            </a:extLst>
          </p:cNvPr>
          <p:cNvSpPr>
            <a:spLocks xmlns:a="http://schemas.openxmlformats.org/drawingml/2006/main" noGrp="1"/>
          </p:cNvSpPr>
          <p:nvPr/>
        </p:nvSpPr>
        <p:spPr>
          <a:xfrm xmlns:a="http://schemas.openxmlformats.org/drawingml/2006/main">
            <a:off x="8324850" y="4867275"/>
            <a:ext cx="328612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Budget reduction per unit</a:t>
            </a:r>
          </a:p>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including 15% reserve</a:t>
            </a:r>
          </a:p>
        </p:txBody>
      </p:sp>
      <p:sp>
        <p:nvSpPr>
          <p:cNvPr id="17" name="cost-text-24">
            <a:extLst xmlns:a="http://schemas.openxmlformats.org/drawingml/2006/main">
              <a:ext uri="{FF2B5EF4-FFF2-40B4-BE49-F238E27FC236}">
                <a16:creationId xmlns:a16="http://schemas.microsoft.com/office/drawing/2014/main" id="{F440C7A5-4802-4306-8148-CCEB74E65A39}"/>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A review allowance excludes major repairs, new grippers and alterations. Reuse depends on load, reach and duty.</a:t>
            </a:r>
          </a:p>
        </p:txBody>
      </p:sp>
    </p:spTree>
    <p:extLst>
      <p:ext uri="{BB962C8B-B14F-4D97-AF65-F5344CB8AC3E}">
        <p14:creationId xmlns:p14="http://schemas.microsoft.com/office/powerpoint/2010/main" val="195007117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0585114c1e56432c"/>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Integration budget and the work it covers</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27</a:t>
            </a:r>
          </a:p>
        </p:txBody>
      </p:sp>
      <p:graphicFrame>
        <p:nvGraphicFramePr>
          <p:cNvPr id="11" name="">
            <a:extLst xmlns:a="http://schemas.openxmlformats.org/drawingml/2006/main">
              <a:ext uri="{FF2B5EF4-FFF2-40B4-BE49-F238E27FC236}">
                <a16:creationId xmlns:a16="http://schemas.microsoft.com/office/drawing/2014/main" id="{16129BEC-68A8-43C8-96D6-B9E6CF98A24E}"/>
              </a:ext>
            </a:extLst>
          </p:cNvPr>
          <p:cNvGraphicFramePr/>
          <p:nvPr/>
        </p:nvGraphicFramePr>
        <p:xfrm>
          <a:off xmlns:a="http://schemas.openxmlformats.org/drawingml/2006/main" x="571500" y="2000250"/>
          <a:ext xmlns:a="http://schemas.openxmlformats.org/drawingml/2006/main" cx="11049000" cy="3429000"/>
        </p:xfrm>
        <a:graphic xmlns:a="http://schemas.openxmlformats.org/drawingml/2006/main">
          <a:graphicData uri="http://schemas.openxmlformats.org/drawingml/2006/table">
            <a:tbl>
              <a:tblPr/>
              <a:tblGrid>
                <a:gridCol w="3857625"/>
                <a:gridCol w="2333625"/>
                <a:gridCol w="4857750"/>
              </a:tblGrid>
              <a:tr h="428625">
                <a:tc>
                  <a:txBody>
                    <a:bodyPr lIns="76200" tIns="76200" rIns="76200" bIns="76200"/>
                    <a:lstStyle/>
                    <a:p>
                      <a:r>
                        <a:rPr sz="1500" b="1">
                          <a:solidFill>
                            <a:srgbClr val="FFFFFF"/>
                          </a:solidFill>
                          <a:latin typeface="Arial"/>
                          <a:ea typeface="Arial"/>
                          <a:cs typeface="Arial"/>
                        </a:rPr>
                        <a:t>Work package</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Qty × allowance</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Deliverable / cost discussion</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28625">
                <a:tc>
                  <a:txBody>
                    <a:bodyPr lIns="76200" tIns="76200" rIns="76200" bIns="76200"/>
                    <a:lstStyle/>
                    <a:p>
                      <a:r>
                        <a:rPr sz="1500" b="0">
                          <a:solidFill>
                            <a:srgbClr val="242629"/>
                          </a:solidFill>
                          <a:latin typeface="Arial"/>
                          <a:ea typeface="Arial"/>
                          <a:cs typeface="Arial"/>
                        </a:rPr>
                        <a:t>Wi-Fi survey and upgrades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S$55,000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Coverage survey, access-point work and acceptance</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00" b="0">
                          <a:solidFill>
                            <a:srgbClr val="242629"/>
                          </a:solidFill>
                          <a:latin typeface="Arial"/>
                          <a:ea typeface="Arial"/>
                          <a:cs typeface="Arial"/>
                        </a:rPr>
                        <a:t>Part / box traceability</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 × S$70,000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ID association, event history and recovery records</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00" b="0">
                          <a:solidFill>
                            <a:srgbClr val="242629"/>
                          </a:solidFill>
                          <a:latin typeface="Arial"/>
                          <a:ea typeface="Arial"/>
                          <a:cs typeface="Arial"/>
                        </a:rPr>
                        <a:t>Route and dispatch model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S$60,000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Station routing, mission rules and dispatch logic</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00" b="0">
                          <a:solidFill>
                            <a:srgbClr val="242629"/>
                          </a:solidFill>
                          <a:latin typeface="Arial"/>
                          <a:ea typeface="Arial"/>
                          <a:cs typeface="Arial"/>
                        </a:rPr>
                        <a:t>PWMS / machine / ASRS interfaces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 × S$60,000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Agreed data and handshake endpoints</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00" b="0">
                          <a:solidFill>
                            <a:srgbClr val="242629"/>
                          </a:solidFill>
                          <a:latin typeface="Arial"/>
                          <a:ea typeface="Arial"/>
                          <a:cs typeface="Arial"/>
                        </a:rPr>
                        <a:t>Orchestration validation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S$30,000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Normal, blocked, failed and recovery scenarios</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28625">
                <a:tc>
                  <a:txBody>
                    <a:bodyPr lIns="76200" tIns="76200" rIns="76200" bIns="76200"/>
                    <a:lstStyle/>
                    <a:p>
                      <a:r>
                        <a:rPr sz="1500" b="0">
                          <a:solidFill>
                            <a:srgbClr val="242629"/>
                          </a:solidFill>
                          <a:latin typeface="Arial"/>
                          <a:ea typeface="Arial"/>
                          <a:cs typeface="Arial"/>
                        </a:rPr>
                        <a:t>Rollout, FAT, SAT and training</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 × S$100,000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Transport-system acceptance and handover</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28625">
                <a:tc>
                  <a:txBody>
                    <a:bodyPr lIns="76200" tIns="76200" rIns="76200" bIns="76200"/>
                    <a:lstStyle/>
                    <a:p>
                      <a:r>
                        <a:rPr sz="1500" b="1">
                          <a:solidFill>
                            <a:srgbClr val="242629"/>
                          </a:solidFill>
                          <a:latin typeface="Arial"/>
                          <a:ea typeface="Arial"/>
                          <a:cs typeface="Arial"/>
                        </a:rPr>
                        <a:t>Integration group subtotal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S$375,000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Applies once to each complete option</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25">
            <a:extLst xmlns:a="http://schemas.openxmlformats.org/drawingml/2006/main">
              <a:ext uri="{FF2B5EF4-FFF2-40B4-BE49-F238E27FC236}">
                <a16:creationId xmlns:a16="http://schemas.microsoft.com/office/drawing/2014/main" id="{E73219CC-7423-48E0-9DE6-88F6CF5AEC3B}"/>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S$70k + S$60k explains the existing S$130k software allowance. It is not an additional platform charge.</a:t>
            </a:r>
          </a:p>
        </p:txBody>
      </p:sp>
    </p:spTree>
    <p:extLst>
      <p:ext uri="{BB962C8B-B14F-4D97-AF65-F5344CB8AC3E}">
        <p14:creationId xmlns:p14="http://schemas.microsoft.com/office/powerpoint/2010/main" val="1950071176"/>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3e05ff40c22847cc"/>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ASRS breakdown, mechanical equipment</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28</a:t>
            </a:r>
          </a:p>
        </p:txBody>
      </p:sp>
      <p:graphicFrame>
        <p:nvGraphicFramePr>
          <p:cNvPr id="11" name="">
            <a:extLst xmlns:a="http://schemas.openxmlformats.org/drawingml/2006/main">
              <a:ext uri="{FF2B5EF4-FFF2-40B4-BE49-F238E27FC236}">
                <a16:creationId xmlns:a16="http://schemas.microsoft.com/office/drawing/2014/main" id="{F9D4884E-9BA8-402E-B8C9-5674CE2E4858}"/>
              </a:ext>
            </a:extLst>
          </p:cNvPr>
          <p:cNvGraphicFramePr/>
          <p:nvPr/>
        </p:nvGraphicFramePr>
        <p:xfrm>
          <a:off xmlns:a="http://schemas.openxmlformats.org/drawingml/2006/main" x="571500" y="2009775"/>
          <a:ext xmlns:a="http://schemas.openxmlformats.org/drawingml/2006/main" cx="11049000" cy="3248025"/>
        </p:xfrm>
        <a:graphic xmlns:a="http://schemas.openxmlformats.org/drawingml/2006/main">
          <a:graphicData uri="http://schemas.openxmlformats.org/drawingml/2006/table">
            <a:tbl>
              <a:tblPr/>
              <a:tblGrid>
                <a:gridCol w="3762375"/>
                <a:gridCol w="1714500"/>
                <a:gridCol w="3524250"/>
                <a:gridCol w="2047875"/>
              </a:tblGrid>
              <a:tr h="464004">
                <a:tc>
                  <a:txBody>
                    <a:bodyPr lIns="76200" tIns="76200" rIns="76200" bIns="76200"/>
                    <a:lstStyle/>
                    <a:p>
                      <a:r>
                        <a:rPr sz="1575" b="1">
                          <a:solidFill>
                            <a:srgbClr val="FFFFFF"/>
                          </a:solidFill>
                          <a:latin typeface="Arial"/>
                          <a:ea typeface="Arial"/>
                          <a:cs typeface="Arial"/>
                        </a:rPr>
                        <a:t>Equipment</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A / FG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B–E calculation</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75" b="1">
                          <a:solidFill>
                            <a:srgbClr val="FFFFFF"/>
                          </a:solidFill>
                          <a:latin typeface="Arial"/>
                          <a:ea typeface="Arial"/>
                          <a:cs typeface="Arial"/>
                        </a:rPr>
                        <a:t>B–E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64004">
                <a:tc>
                  <a:txBody>
                    <a:bodyPr lIns="76200" tIns="76200" rIns="76200" bIns="76200"/>
                    <a:lstStyle/>
                    <a:p>
                      <a:r>
                        <a:rPr sz="1575" b="0">
                          <a:solidFill>
                            <a:srgbClr val="242629"/>
                          </a:solidFill>
                          <a:latin typeface="Arial"/>
                          <a:ea typeface="Arial"/>
                          <a:cs typeface="Arial"/>
                        </a:rPr>
                        <a:t>Design and load validation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125,000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125,000 × 1.20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150,000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64004">
                <a:tc>
                  <a:txBody>
                    <a:bodyPr lIns="76200" tIns="76200" rIns="76200" bIns="76200"/>
                    <a:lstStyle/>
                    <a:p>
                      <a:r>
                        <a:rPr sz="1575" b="0">
                          <a:solidFill>
                            <a:srgbClr val="242629"/>
                          </a:solidFill>
                          <a:latin typeface="Arial"/>
                          <a:ea typeface="Arial"/>
                          <a:cs typeface="Arial"/>
                        </a:rPr>
                        <a:t>Racks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215,000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215,000 × 1.62503</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349,381</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64004">
                <a:tc>
                  <a:txBody>
                    <a:bodyPr lIns="76200" tIns="76200" rIns="76200" bIns="76200"/>
                    <a:lstStyle/>
                    <a:p>
                      <a:r>
                        <a:rPr sz="1575" b="0">
                          <a:solidFill>
                            <a:srgbClr val="242629"/>
                          </a:solidFill>
                          <a:latin typeface="Arial"/>
                          <a:ea typeface="Arial"/>
                          <a:cs typeface="Arial"/>
                        </a:rPr>
                        <a:t>Two cranes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370,000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 × 185,000 × 1.10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407,000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64004">
                <a:tc>
                  <a:txBody>
                    <a:bodyPr lIns="76200" tIns="76200" rIns="76200" bIns="76200"/>
                    <a:lstStyle/>
                    <a:p>
                      <a:r>
                        <a:rPr sz="1575" b="0">
                          <a:solidFill>
                            <a:srgbClr val="242629"/>
                          </a:solidFill>
                          <a:latin typeface="Arial"/>
                          <a:ea typeface="Arial"/>
                          <a:cs typeface="Arial"/>
                        </a:rPr>
                        <a:t>Two guarded I/O ports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100,000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2 × 50,000 × 1.15</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75" b="0">
                          <a:solidFill>
                            <a:srgbClr val="242629"/>
                          </a:solidFill>
                          <a:latin typeface="Arial"/>
                          <a:ea typeface="Arial"/>
                          <a:cs typeface="Arial"/>
                        </a:rPr>
                        <a:t>115,000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64004">
                <a:tc>
                  <a:txBody>
                    <a:bodyPr lIns="76200" tIns="76200" rIns="76200" bIns="76200"/>
                    <a:lstStyle/>
                    <a:p>
                      <a:r>
                        <a:rPr sz="1575" b="0">
                          <a:solidFill>
                            <a:srgbClr val="242629"/>
                          </a:solidFill>
                          <a:latin typeface="Arial"/>
                          <a:ea typeface="Arial"/>
                          <a:cs typeface="Arial"/>
                        </a:rPr>
                        <a:t>ASRS carriers + 3% spare</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175,000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175,000 × 1.30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75" b="0">
                          <a:solidFill>
                            <a:srgbClr val="242629"/>
                          </a:solidFill>
                          <a:latin typeface="Arial"/>
                          <a:ea typeface="Arial"/>
                          <a:cs typeface="Arial"/>
                        </a:rPr>
                        <a:t>227,500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64004">
                <a:tc>
                  <a:txBody>
                    <a:bodyPr lIns="76200" tIns="76200" rIns="76200" bIns="76200"/>
                    <a:lstStyle/>
                    <a:p>
                      <a:r>
                        <a:rPr sz="1575" b="1">
                          <a:solidFill>
                            <a:srgbClr val="242629"/>
                          </a:solidFill>
                          <a:latin typeface="Arial"/>
                          <a:ea typeface="Arial"/>
                          <a:cs typeface="Arial"/>
                        </a:rPr>
                        <a:t>Mechanical subtotal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985,000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75" b="1">
                          <a:solidFill>
                            <a:srgbClr val="242629"/>
                          </a:solidFill>
                          <a:latin typeface="Arial"/>
                          <a:ea typeface="Arial"/>
                          <a:cs typeface="Arial"/>
                        </a:rPr>
                        <a:t>1,248,881</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26">
            <a:extLst xmlns:a="http://schemas.openxmlformats.org/drawingml/2006/main">
              <a:ext uri="{FF2B5EF4-FFF2-40B4-BE49-F238E27FC236}">
                <a16:creationId xmlns:a16="http://schemas.microsoft.com/office/drawing/2014/main" id="{58764FA6-218A-4E67-9B74-F3145BE50A06}"/>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Scaling factors are budget assumptions. Crane capacity, rack structure and carrier dimensions need supplier design.</a:t>
            </a:r>
          </a:p>
        </p:txBody>
      </p:sp>
    </p:spTree>
    <p:extLst>
      <p:ext uri="{BB962C8B-B14F-4D97-AF65-F5344CB8AC3E}">
        <p14:creationId xmlns:p14="http://schemas.microsoft.com/office/powerpoint/2010/main" val="195007117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c987fb966a7f477e"/>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ASRS breakdown, controls and implementation</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29</a:t>
            </a:r>
          </a:p>
        </p:txBody>
      </p:sp>
      <p:graphicFrame>
        <p:nvGraphicFramePr>
          <p:cNvPr id="11" name="">
            <a:extLst xmlns:a="http://schemas.openxmlformats.org/drawingml/2006/main">
              <a:ext uri="{FF2B5EF4-FFF2-40B4-BE49-F238E27FC236}">
                <a16:creationId xmlns:a16="http://schemas.microsoft.com/office/drawing/2014/main" id="{C2BB2D73-1026-4FD1-A042-8B441B225019}"/>
              </a:ext>
            </a:extLst>
          </p:cNvPr>
          <p:cNvGraphicFramePr/>
          <p:nvPr/>
        </p:nvGraphicFramePr>
        <p:xfrm>
          <a:off xmlns:a="http://schemas.openxmlformats.org/drawingml/2006/main" x="571500" y="1981200"/>
          <a:ext xmlns:a="http://schemas.openxmlformats.org/drawingml/2006/main" cx="11049000" cy="3638550"/>
        </p:xfrm>
        <a:graphic xmlns:a="http://schemas.openxmlformats.org/drawingml/2006/main">
          <a:graphicData uri="http://schemas.openxmlformats.org/drawingml/2006/table">
            <a:tbl>
              <a:tblPr/>
              <a:tblGrid>
                <a:gridCol w="3810000"/>
                <a:gridCol w="1714500"/>
                <a:gridCol w="3476625"/>
                <a:gridCol w="2047875"/>
              </a:tblGrid>
              <a:tr h="404283">
                <a:tc>
                  <a:txBody>
                    <a:bodyPr lIns="76200" tIns="76200" rIns="76200" bIns="76200"/>
                    <a:lstStyle/>
                    <a:p>
                      <a:r>
                        <a:rPr sz="1500" b="1">
                          <a:solidFill>
                            <a:srgbClr val="FFFFFF"/>
                          </a:solidFill>
                          <a:latin typeface="Arial"/>
                          <a:ea typeface="Arial"/>
                          <a:cs typeface="Arial"/>
                        </a:rPr>
                        <a:t>Work package</a:t>
                      </a:r>
                    </a:p>
                  </a:txBody>
                  <a:tcPr marL="91440" marR="91440" marT="45720" marB="45720" anchor="ctr">
                    <a:lnL w="6668">
                      <a:solidFill>
                        <a:srgbClr val="D3D6D9"/>
                      </a:solidFill>
                      <a:prstDash val="solid"/>
                    </a:lnL>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A / FG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B–E calculation</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c>
                  <a:txBody>
                    <a:bodyPr lIns="76200" tIns="76200" rIns="76200" bIns="76200"/>
                    <a:lstStyle/>
                    <a:p>
                      <a:r>
                        <a:rPr sz="1500" b="1">
                          <a:solidFill>
                            <a:srgbClr val="FFFFFF"/>
                          </a:solidFill>
                          <a:latin typeface="Arial"/>
                          <a:ea typeface="Arial"/>
                          <a:cs typeface="Arial"/>
                        </a:rPr>
                        <a:t>B–E SGD</a:t>
                      </a:r>
                    </a:p>
                  </a:txBody>
                  <a:tcPr marL="91440" marR="91440" marT="45720" marB="45720" anchor="ctr">
                    <a:lnR w="6668">
                      <a:solidFill>
                        <a:srgbClr val="D3D6D9"/>
                      </a:solidFill>
                      <a:prstDash val="solid"/>
                    </a:lnR>
                    <a:lnT w="6668">
                      <a:solidFill>
                        <a:srgbClr val="D3D6D9"/>
                      </a:solidFill>
                      <a:prstDash val="solid"/>
                    </a:lnT>
                    <a:lnB w="6668">
                      <a:solidFill>
                        <a:srgbClr val="D3D6D9"/>
                      </a:solidFill>
                      <a:prstDash val="solid"/>
                    </a:lnB>
                    <a:solidFill>
                      <a:srgbClr val="242629"/>
                    </a:solidFill>
                  </a:tcPr>
                </a:tc>
              </a:tr>
              <a:tr h="404283">
                <a:tc>
                  <a:txBody>
                    <a:bodyPr lIns="76200" tIns="76200" rIns="76200" bIns="76200"/>
                    <a:lstStyle/>
                    <a:p>
                      <a:r>
                        <a:rPr sz="1500" b="0">
                          <a:solidFill>
                            <a:srgbClr val="242629"/>
                          </a:solidFill>
                          <a:latin typeface="Arial"/>
                          <a:ea typeface="Arial"/>
                          <a:cs typeface="Arial"/>
                        </a:rPr>
                        <a:t>PLC and safety controls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160,000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160,000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160,000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04283">
                <a:tc>
                  <a:txBody>
                    <a:bodyPr lIns="76200" tIns="76200" rIns="76200" bIns="76200"/>
                    <a:lstStyle/>
                    <a:p>
                      <a:r>
                        <a:rPr sz="1500" b="0">
                          <a:solidFill>
                            <a:srgbClr val="242629"/>
                          </a:solidFill>
                          <a:latin typeface="Arial"/>
                          <a:ea typeface="Arial"/>
                          <a:cs typeface="Arial"/>
                        </a:rPr>
                        <a:t>Warehouse control system (WCS)</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 × 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04283">
                <a:tc>
                  <a:txBody>
                    <a:bodyPr lIns="76200" tIns="76200" rIns="76200" bIns="76200"/>
                    <a:lstStyle/>
                    <a:p>
                      <a:r>
                        <a:rPr sz="1500" b="0">
                          <a:solidFill>
                            <a:srgbClr val="242629"/>
                          </a:solidFill>
                          <a:latin typeface="Arial"/>
                          <a:ea typeface="Arial"/>
                          <a:cs typeface="Arial"/>
                        </a:rPr>
                        <a:t>Transport API</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45,000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 × 45,000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45,000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04283">
                <a:tc>
                  <a:txBody>
                    <a:bodyPr lIns="76200" tIns="76200" rIns="76200" bIns="76200"/>
                    <a:lstStyle/>
                    <a:p>
                      <a:r>
                        <a:rPr sz="1500" b="0">
                          <a:solidFill>
                            <a:srgbClr val="242629"/>
                          </a:solidFill>
                          <a:latin typeface="Arial"/>
                          <a:ea typeface="Arial"/>
                          <a:cs typeface="Arial"/>
                        </a:rPr>
                        <a:t>Freight, rigging and installation</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115,000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115,000 × √1.62503</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146,598</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04283">
                <a:tc>
                  <a:txBody>
                    <a:bodyPr lIns="76200" tIns="76200" rIns="76200" bIns="76200"/>
                    <a:lstStyle/>
                    <a:p>
                      <a:r>
                        <a:rPr sz="1500" b="0">
                          <a:solidFill>
                            <a:srgbClr val="242629"/>
                          </a:solidFill>
                          <a:latin typeface="Arial"/>
                          <a:ea typeface="Arial"/>
                          <a:cs typeface="Arial"/>
                        </a:rPr>
                        <a:t>FAT, SAT, validation and training</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115,000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115,000 × 1.15</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132,250</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04283">
                <a:tc>
                  <a:txBody>
                    <a:bodyPr lIns="76200" tIns="76200" rIns="76200" bIns="76200"/>
                    <a:lstStyle/>
                    <a:p>
                      <a:r>
                        <a:rPr sz="1500" b="0">
                          <a:solidFill>
                            <a:srgbClr val="242629"/>
                          </a:solidFill>
                          <a:latin typeface="Arial"/>
                          <a:ea typeface="Arial"/>
                          <a:cs typeface="Arial"/>
                        </a:rPr>
                        <a:t>Initial spares and warranty</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1 × 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c>
                  <a:txBody>
                    <a:bodyPr lIns="76200" tIns="76200" rIns="76200" bIns="76200"/>
                    <a:lstStyle/>
                    <a:p>
                      <a:r>
                        <a:rPr sz="1500" b="0">
                          <a:solidFill>
                            <a:srgbClr val="242629"/>
                          </a:solidFill>
                          <a:latin typeface="Arial"/>
                          <a:ea typeface="Arial"/>
                          <a:cs typeface="Arial"/>
                        </a:rPr>
                        <a:t>80,000</a:t>
                      </a:r>
                    </a:p>
                  </a:txBody>
                  <a:tcPr marL="91440" marR="91440" marT="45720" marB="45720" anchor="ctr">
                    <a:lnR w="6668">
                      <a:solidFill>
                        <a:srgbClr val="D3D6D9"/>
                      </a:solidFill>
                      <a:prstDash val="solid"/>
                    </a:lnR>
                    <a:lnB w="6668">
                      <a:solidFill>
                        <a:srgbClr val="D3D6D9"/>
                      </a:solidFill>
                      <a:prstDash val="solid"/>
                    </a:lnB>
                    <a:solidFill>
                      <a:srgbClr val="ECEEF0"/>
                    </a:solidFill>
                  </a:tcPr>
                </a:tc>
              </a:tr>
              <a:tr h="404283">
                <a:tc>
                  <a:txBody>
                    <a:bodyPr lIns="76200" tIns="76200" rIns="76200" bIns="76200"/>
                    <a:lstStyle/>
                    <a:p>
                      <a:r>
                        <a:rPr sz="1500" b="0">
                          <a:solidFill>
                            <a:srgbClr val="242629"/>
                          </a:solidFill>
                          <a:latin typeface="Arial"/>
                          <a:ea typeface="Arial"/>
                          <a:cs typeface="Arial"/>
                        </a:rPr>
                        <a:t>Controls / implementation subtotal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595,000</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FFFFFF"/>
                    </a:solidFill>
                  </a:tcPr>
                </a:tc>
                <a:tc>
                  <a:txBody>
                    <a:bodyPr lIns="76200" tIns="76200" rIns="76200" bIns="76200"/>
                    <a:lstStyle/>
                    <a:p>
                      <a:r>
                        <a:rPr sz="1500" b="0">
                          <a:solidFill>
                            <a:srgbClr val="242629"/>
                          </a:solidFill>
                          <a:latin typeface="Arial"/>
                          <a:ea typeface="Arial"/>
                          <a:cs typeface="Arial"/>
                        </a:rPr>
                        <a:t>643,848</a:t>
                      </a:r>
                    </a:p>
                  </a:txBody>
                  <a:tcPr marL="91440" marR="91440" marT="45720" marB="45720" anchor="ctr">
                    <a:lnR w="6668">
                      <a:solidFill>
                        <a:srgbClr val="D3D6D9"/>
                      </a:solidFill>
                      <a:prstDash val="solid"/>
                    </a:lnR>
                    <a:lnB w="6668">
                      <a:solidFill>
                        <a:srgbClr val="D3D6D9"/>
                      </a:solidFill>
                      <a:prstDash val="solid"/>
                    </a:lnB>
                    <a:solidFill>
                      <a:srgbClr val="FFFFFF"/>
                    </a:solidFill>
                  </a:tcPr>
                </a:tc>
              </a:tr>
              <a:tr h="404283">
                <a:tc>
                  <a:txBody>
                    <a:bodyPr lIns="76200" tIns="76200" rIns="76200" bIns="76200"/>
                    <a:lstStyle/>
                    <a:p>
                      <a:r>
                        <a:rPr sz="1500" b="1">
                          <a:solidFill>
                            <a:srgbClr val="242629"/>
                          </a:solidFill>
                          <a:latin typeface="Arial"/>
                          <a:ea typeface="Arial"/>
                          <a:cs typeface="Arial"/>
                        </a:rPr>
                        <a:t>Total ASRS incl. mechanical</a:t>
                      </a:r>
                    </a:p>
                  </a:txBody>
                  <a:tcPr marL="91440" marR="91440" marT="45720" marB="45720" anchor="ctr">
                    <a:lnL w="6668">
                      <a:solidFill>
                        <a:srgbClr val="D3D6D9"/>
                      </a:solidFill>
                      <a:prstDash val="solid"/>
                    </a:lnL>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1,580,000</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
                      </a:r>
                    </a:p>
                  </a:txBody>
                  <a:tcPr marL="91440" marR="91440" marT="45720" marB="45720" anchor="ctr">
                    <a:lnR w="6668">
                      <a:solidFill>
                        <a:srgbClr val="D3D6D9"/>
                      </a:solidFill>
                      <a:prstDash val="solid"/>
                    </a:lnR>
                    <a:lnB w="6668">
                      <a:solidFill>
                        <a:srgbClr val="D3D6D9"/>
                      </a:solidFill>
                      <a:prstDash val="solid"/>
                    </a:lnB>
                    <a:solidFill>
                      <a:srgbClr val="DCE0E3"/>
                    </a:solidFill>
                  </a:tcPr>
                </a:tc>
                <a:tc>
                  <a:txBody>
                    <a:bodyPr lIns="76200" tIns="76200" rIns="76200" bIns="76200"/>
                    <a:lstStyle/>
                    <a:p>
                      <a:r>
                        <a:rPr sz="1500" b="1">
                          <a:solidFill>
                            <a:srgbClr val="242629"/>
                          </a:solidFill>
                          <a:latin typeface="Arial"/>
                          <a:ea typeface="Arial"/>
                          <a:cs typeface="Arial"/>
                        </a:rPr>
                        <a:t>1,892,730</a:t>
                      </a:r>
                    </a:p>
                  </a:txBody>
                  <a:tcPr marL="91440" marR="91440" marT="45720" marB="45720" anchor="ctr">
                    <a:lnR w="6668">
                      <a:solidFill>
                        <a:srgbClr val="D3D6D9"/>
                      </a:solidFill>
                      <a:prstDash val="solid"/>
                    </a:lnR>
                    <a:lnB w="6668">
                      <a:solidFill>
                        <a:srgbClr val="D3D6D9"/>
                      </a:solidFill>
                      <a:prstDash val="solid"/>
                    </a:lnB>
                    <a:solidFill>
                      <a:srgbClr val="DCE0E3"/>
                    </a:solidFill>
                  </a:tcPr>
                </a:tc>
              </a:tr>
            </a:tbl>
          </a:graphicData>
        </a:graphic>
      </p:graphicFrame>
      <p:sp>
        <p:nvSpPr>
          <p:cNvPr id="12" name="cost-text-27">
            <a:extLst xmlns:a="http://schemas.openxmlformats.org/drawingml/2006/main">
              <a:ext uri="{FF2B5EF4-FFF2-40B4-BE49-F238E27FC236}">
                <a16:creationId xmlns:a16="http://schemas.microsoft.com/office/drawing/2014/main" id="{1399DA4E-18B0-4B9F-8170-20CFB14E37D2}"/>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ASRS total is before the common 15% reserve. Store-side acceptance is separate from transport-system acceptance.</a:t>
            </a:r>
          </a:p>
        </p:txBody>
      </p:sp>
    </p:spTree>
    <p:extLst>
      <p:ext uri="{BB962C8B-B14F-4D97-AF65-F5344CB8AC3E}">
        <p14:creationId xmlns:p14="http://schemas.microsoft.com/office/powerpoint/2010/main" val="195007117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69d269ce1f8b4ec0"/>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Cost reduction opportunities for Option E</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30</a:t>
            </a:r>
          </a:p>
        </p:txBody>
      </p:sp>
      <p:graphicFrame>
        <p:nvGraphicFramePr>
          <p:cNvPr id="11" name="Chart">
            <a:extLst xmlns:a="http://schemas.openxmlformats.org/drawingml/2006/main">
              <a:ext uri="{FF2B5EF4-FFF2-40B4-BE49-F238E27FC236}">
                <a16:creationId xmlns:a16="http://schemas.microsoft.com/office/drawing/2014/main" id="{4548E620-3D33-4925-AF6D-1762B2433C63}"/>
              </a:ext>
            </a:extLst>
          </p:cNvPr>
          <p:cNvGraphicFramePr/>
          <p:nvPr/>
        </p:nvGraphicFramePr>
        <p:xfrm>
          <a:off xmlns:a="http://schemas.openxmlformats.org/drawingml/2006/main" x="571500" y="2200275"/>
          <a:ext xmlns:a="http://schemas.openxmlformats.org/drawingml/2006/main" cx="10763250" cy="2914650"/>
        </p:xfrm>
        <a:graphic xmlns:a="http://schemas.openxmlformats.org/drawingml/2006/main">
          <a:graphicData uri="http://schemas.openxmlformats.org/drawingml/2006/chart">
            <c:chart xmlns:r="http://schemas.openxmlformats.org/officeDocument/2006/relationships" xmlns:c="http://schemas.openxmlformats.org/drawingml/2006/chart" r:id="R67cb3da5794349d6"/>
          </a:graphicData>
        </a:graphic>
      </p:graphicFrame>
      <p:sp>
        <p:nvSpPr>
          <p:cNvPr id="12" name="cost-text-28">
            <a:extLst xmlns:a="http://schemas.openxmlformats.org/drawingml/2006/main">
              <a:ext uri="{FF2B5EF4-FFF2-40B4-BE49-F238E27FC236}">
                <a16:creationId xmlns:a16="http://schemas.microsoft.com/office/drawing/2014/main" id="{BF108892-C5CB-4760-B8CD-F22F4E932DB8}"/>
              </a:ext>
            </a:extLst>
          </p:cNvPr>
          <p:cNvSpPr>
            <a:spLocks xmlns:a="http://schemas.openxmlformats.org/drawingml/2006/main" noGrp="1"/>
          </p:cNvSpPr>
          <p:nvPr/>
        </p:nvSpPr>
        <p:spPr>
          <a:xfrm xmlns:a="http://schemas.openxmlformats.org/drawingml/2006/main">
            <a:off x="571500" y="18097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defRPr sz="1425" b="0">
                <a:solidFill>
                  <a:srgbClr val="626A73"/>
                </a:solidFill>
                <a:latin typeface="Arial"/>
                <a:ea typeface="Arial"/>
                <a:cs typeface="Arial"/>
              </a:defRPr>
            </a:pPr>
            <a:r>
              <a:rPr sz="1425" b="0">
                <a:solidFill>
                  <a:srgbClr val="626A73"/>
                </a:solidFill>
                <a:latin typeface="Arial"/>
                <a:ea typeface="Arial"/>
                <a:cs typeface="Arial"/>
              </a:rPr>
              <a:t>Independent scenarios versus E baseline, including 15% reserve, S$ thousand</a:t>
            </a:r>
          </a:p>
        </p:txBody>
      </p:sp>
      <p:sp>
        <p:nvSpPr>
          <p:cNvPr id="13" name="cost-text-29">
            <a:extLst xmlns:a="http://schemas.openxmlformats.org/drawingml/2006/main">
              <a:ext uri="{FF2B5EF4-FFF2-40B4-BE49-F238E27FC236}">
                <a16:creationId xmlns:a16="http://schemas.microsoft.com/office/drawing/2014/main" id="{62B19D3F-5360-4CCD-9AC2-5C0002062FF2}"/>
              </a:ext>
            </a:extLst>
          </p:cNvPr>
          <p:cNvSpPr>
            <a:spLocks xmlns:a="http://schemas.openxmlformats.org/drawingml/2006/main" noGrp="1"/>
          </p:cNvSpPr>
          <p:nvPr/>
        </p:nvSpPr>
        <p:spPr>
          <a:xfrm xmlns:a="http://schemas.openxmlformats.org/drawingml/2006/main">
            <a:off x="685800" y="5257800"/>
            <a:ext cx="2476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Qualified existing units</a:t>
            </a:r>
          </a:p>
        </p:txBody>
      </p:sp>
      <p:sp>
        <p:nvSpPr>
          <p:cNvPr id="14" name="cost-text-30">
            <a:extLst xmlns:a="http://schemas.openxmlformats.org/drawingml/2006/main">
              <a:ext uri="{FF2B5EF4-FFF2-40B4-BE49-F238E27FC236}">
                <a16:creationId xmlns:a16="http://schemas.microsoft.com/office/drawing/2014/main" id="{5F0E912C-DBCE-489D-9463-2D03ECDD8593}"/>
              </a:ext>
            </a:extLst>
          </p:cNvPr>
          <p:cNvSpPr>
            <a:spLocks xmlns:a="http://schemas.openxmlformats.org/drawingml/2006/main" noGrp="1"/>
          </p:cNvSpPr>
          <p:nvPr/>
        </p:nvSpPr>
        <p:spPr>
          <a:xfrm xmlns:a="http://schemas.openxmlformats.org/drawingml/2006/main">
            <a:off x="3495675" y="5257800"/>
            <a:ext cx="2476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Measured route permits</a:t>
            </a:r>
          </a:p>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3 instead of 5 robots</a:t>
            </a:r>
          </a:p>
        </p:txBody>
      </p:sp>
      <p:sp>
        <p:nvSpPr>
          <p:cNvPr id="15" name="cost-text-31">
            <a:extLst xmlns:a="http://schemas.openxmlformats.org/drawingml/2006/main">
              <a:ext uri="{FF2B5EF4-FFF2-40B4-BE49-F238E27FC236}">
                <a16:creationId xmlns:a16="http://schemas.microsoft.com/office/drawing/2014/main" id="{389536A8-5C43-4D6B-95A1-6AF30F78B4FF}"/>
              </a:ext>
            </a:extLst>
          </p:cNvPr>
          <p:cNvSpPr>
            <a:spLocks xmlns:a="http://schemas.openxmlformats.org/drawingml/2006/main" noGrp="1"/>
          </p:cNvSpPr>
          <p:nvPr/>
        </p:nvSpPr>
        <p:spPr>
          <a:xfrm xmlns:a="http://schemas.openxmlformats.org/drawingml/2006/main">
            <a:off x="6305550" y="5257800"/>
            <a:ext cx="2476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Supplier redesign retains</a:t>
            </a:r>
          </a:p>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load path and protection</a:t>
            </a:r>
          </a:p>
        </p:txBody>
      </p:sp>
      <p:sp>
        <p:nvSpPr>
          <p:cNvPr id="16" name="cost-text-32">
            <a:extLst xmlns:a="http://schemas.openxmlformats.org/drawingml/2006/main">
              <a:ext uri="{FF2B5EF4-FFF2-40B4-BE49-F238E27FC236}">
                <a16:creationId xmlns:a16="http://schemas.microsoft.com/office/drawing/2014/main" id="{0DD4DA1D-3535-4434-8A68-09D95575E7DE}"/>
              </a:ext>
            </a:extLst>
          </p:cNvPr>
          <p:cNvSpPr>
            <a:spLocks xmlns:a="http://schemas.openxmlformats.org/drawingml/2006/main" noGrp="1"/>
          </p:cNvSpPr>
          <p:nvPr/>
        </p:nvSpPr>
        <p:spPr>
          <a:xfrm xmlns:a="http://schemas.openxmlformats.org/drawingml/2006/main">
            <a:off x="9115425" y="5257800"/>
            <a:ext cx="2476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Box pool falls to 1,122</a:t>
            </a:r>
          </a:p>
          <a:p xmlns:a="http://schemas.openxmlformats.org/drawingml/2006/main">
            <a:pPr algn="l">
              <a:defRPr sz="1500" b="0">
                <a:solidFill>
                  <a:srgbClr val="626A73"/>
                </a:solidFill>
                <a:latin typeface="Arial"/>
                <a:ea typeface="Arial"/>
                <a:cs typeface="Arial"/>
              </a:defRPr>
            </a:pPr>
            <a:r>
              <a:rPr sz="1500" b="0">
                <a:solidFill>
                  <a:srgbClr val="626A73"/>
                </a:solidFill>
                <a:latin typeface="Arial"/>
                <a:ea typeface="Arial"/>
                <a:cs typeface="Arial"/>
              </a:rPr>
              <a:t>200-trolley inventory stays</a:t>
            </a:r>
          </a:p>
        </p:txBody>
      </p:sp>
      <p:sp>
        <p:nvSpPr>
          <p:cNvPr id="17" name="cost-text-33">
            <a:extLst xmlns:a="http://schemas.openxmlformats.org/drawingml/2006/main">
              <a:ext uri="{FF2B5EF4-FFF2-40B4-BE49-F238E27FC236}">
                <a16:creationId xmlns:a16="http://schemas.microsoft.com/office/drawing/2014/main" id="{EBFC696E-59FD-4BF2-8F66-2BA7AAAE5ACA}"/>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These scenarios are conditional. Combined changes must be recalculated together, especially fleet and charging.</a:t>
            </a:r>
          </a:p>
        </p:txBody>
      </p:sp>
    </p:spTree>
    <p:extLst>
      <p:ext uri="{BB962C8B-B14F-4D97-AF65-F5344CB8AC3E}">
        <p14:creationId xmlns:p14="http://schemas.microsoft.com/office/powerpoint/2010/main" val="1950071176"/>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85513c1aebf04d1d"/>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combined scenario gives a discussion target</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31</a:t>
            </a:r>
          </a:p>
        </p:txBody>
      </p:sp>
      <p:graphicFrame>
        <p:nvGraphicFramePr>
          <p:cNvPr id="11" name="Chart">
            <a:extLst xmlns:a="http://schemas.openxmlformats.org/drawingml/2006/main">
              <a:ext uri="{FF2B5EF4-FFF2-40B4-BE49-F238E27FC236}">
                <a16:creationId xmlns:a16="http://schemas.microsoft.com/office/drawing/2014/main" id="{5FB78572-5A6E-4B97-A43B-6A39E570B65E}"/>
              </a:ext>
            </a:extLst>
          </p:cNvPr>
          <p:cNvGraphicFramePr/>
          <p:nvPr/>
        </p:nvGraphicFramePr>
        <p:xfrm>
          <a:off xmlns:a="http://schemas.openxmlformats.org/drawingml/2006/main" x="571500" y="2209800"/>
          <a:ext xmlns:a="http://schemas.openxmlformats.org/drawingml/2006/main" cx="7762875" cy="2886075"/>
        </p:xfrm>
        <a:graphic xmlns:a="http://schemas.openxmlformats.org/drawingml/2006/main">
          <a:graphicData uri="http://schemas.openxmlformats.org/drawingml/2006/chart">
            <c:chart xmlns:r="http://schemas.openxmlformats.org/officeDocument/2006/relationships" xmlns:c="http://schemas.openxmlformats.org/drawingml/2006/chart" r:id="R5ef9912b48c9443a"/>
          </a:graphicData>
        </a:graphic>
      </p:graphicFrame>
      <p:sp>
        <p:nvSpPr>
          <p:cNvPr id="12" name="cost-text-34">
            <a:extLst xmlns:a="http://schemas.openxmlformats.org/drawingml/2006/main">
              <a:ext uri="{FF2B5EF4-FFF2-40B4-BE49-F238E27FC236}">
                <a16:creationId xmlns:a16="http://schemas.microsoft.com/office/drawing/2014/main" id="{E315AC65-51D9-4834-847D-48A191DEB4FD}"/>
              </a:ext>
            </a:extLst>
          </p:cNvPr>
          <p:cNvSpPr>
            <a:spLocks xmlns:a="http://schemas.openxmlformats.org/drawingml/2006/main" noGrp="1"/>
          </p:cNvSpPr>
          <p:nvPr/>
        </p:nvSpPr>
        <p:spPr>
          <a:xfrm xmlns:a="http://schemas.openxmlformats.org/drawingml/2006/main">
            <a:off x="571500" y="1828800"/>
            <a:ext cx="76200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defRPr sz="1425" b="0">
                <a:solidFill>
                  <a:srgbClr val="626A73"/>
                </a:solidFill>
                <a:latin typeface="Arial"/>
                <a:ea typeface="Arial"/>
                <a:cs typeface="Arial"/>
              </a:defRPr>
            </a:pPr>
            <a:r>
              <a:rPr sz="1425" b="0">
                <a:solidFill>
                  <a:srgbClr val="626A73"/>
                </a:solidFill>
                <a:latin typeface="Arial"/>
                <a:ea typeface="Arial"/>
                <a:cs typeface="Arial"/>
              </a:rPr>
              <a:t>Full-scope budget, S$ million</a:t>
            </a:r>
          </a:p>
        </p:txBody>
      </p:sp>
      <p:sp>
        <p:nvSpPr>
          <p:cNvPr id="13" name="cost-text-35">
            <a:extLst xmlns:a="http://schemas.openxmlformats.org/drawingml/2006/main">
              <a:ext uri="{FF2B5EF4-FFF2-40B4-BE49-F238E27FC236}">
                <a16:creationId xmlns:a16="http://schemas.microsoft.com/office/drawing/2014/main" id="{2CE5B885-9306-4409-BF8C-291B3CCECD11}"/>
              </a:ext>
            </a:extLst>
          </p:cNvPr>
          <p:cNvSpPr>
            <a:spLocks xmlns:a="http://schemas.openxmlformats.org/drawingml/2006/main" noGrp="1"/>
          </p:cNvSpPr>
          <p:nvPr/>
        </p:nvSpPr>
        <p:spPr>
          <a:xfrm xmlns:a="http://schemas.openxmlformats.org/drawingml/2006/main">
            <a:off x="8791575" y="2305050"/>
            <a:ext cx="28098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000" b="1">
                <a:solidFill>
                  <a:srgbClr val="C51E2C"/>
                </a:solidFill>
                <a:latin typeface="Arial"/>
                <a:ea typeface="Arial"/>
                <a:cs typeface="Arial"/>
              </a:defRPr>
            </a:defPPr>
          </a:lstStyle>
          <a:p xmlns:a="http://schemas.openxmlformats.org/drawingml/2006/main">
            <a:pPr algn="l">
              <a:defRPr sz="3000" b="1">
                <a:solidFill>
                  <a:srgbClr val="C51E2C"/>
                </a:solidFill>
                <a:latin typeface="Arial"/>
                <a:ea typeface="Arial"/>
                <a:cs typeface="Arial"/>
              </a:defRPr>
            </a:pPr>
            <a:r>
              <a:rPr sz="3000" b="1">
                <a:solidFill>
                  <a:srgbClr val="C51E2C"/>
                </a:solidFill>
                <a:latin typeface="Arial"/>
                <a:ea typeface="Arial"/>
                <a:cs typeface="Arial"/>
              </a:rPr>
              <a:t>S$4.609m</a:t>
            </a:r>
          </a:p>
        </p:txBody>
      </p:sp>
      <p:sp>
        <p:nvSpPr>
          <p:cNvPr id="14" name="cost-text-36">
            <a:extLst xmlns:a="http://schemas.openxmlformats.org/drawingml/2006/main">
              <a:ext uri="{FF2B5EF4-FFF2-40B4-BE49-F238E27FC236}">
                <a16:creationId xmlns:a16="http://schemas.microsoft.com/office/drawing/2014/main" id="{4407E736-EF72-4B5E-BD36-880C785417DD}"/>
              </a:ext>
            </a:extLst>
          </p:cNvPr>
          <p:cNvSpPr>
            <a:spLocks xmlns:a="http://schemas.openxmlformats.org/drawingml/2006/main" noGrp="1"/>
          </p:cNvSpPr>
          <p:nvPr/>
        </p:nvSpPr>
        <p:spPr>
          <a:xfrm xmlns:a="http://schemas.openxmlformats.org/drawingml/2006/main">
            <a:off x="8791575" y="3038475"/>
            <a:ext cx="2790825"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0">
                <a:solidFill>
                  <a:srgbClr val="242629"/>
                </a:solidFill>
                <a:latin typeface="Arial"/>
                <a:ea typeface="Arial"/>
                <a:cs typeface="Arial"/>
              </a:defRPr>
            </a:defPPr>
          </a:lstStyle>
          <a:p xmlns:a="http://schemas.openxmlformats.org/drawingml/2006/main">
            <a:pPr algn="l">
              <a:defRPr sz="1875" b="0">
                <a:solidFill>
                  <a:srgbClr val="242629"/>
                </a:solidFill>
                <a:latin typeface="Arial"/>
                <a:ea typeface="Arial"/>
                <a:cs typeface="Arial"/>
              </a:defRPr>
            </a:pPr>
            <a:r>
              <a:rPr sz="1875" b="0">
                <a:solidFill>
                  <a:srgbClr val="242629"/>
                </a:solidFill>
                <a:latin typeface="Arial"/>
                <a:ea typeface="Arial"/>
                <a:cs typeface="Arial"/>
              </a:rPr>
              <a:t>Conditional target</a:t>
            </a:r>
          </a:p>
          <a:p xmlns:a="http://schemas.openxmlformats.org/drawingml/2006/main">
            <a:pPr algn="l">
              <a:defRPr sz="1875" b="0">
                <a:solidFill>
                  <a:srgbClr val="242629"/>
                </a:solidFill>
                <a:latin typeface="Arial"/>
                <a:ea typeface="Arial"/>
                <a:cs typeface="Arial"/>
              </a:defRPr>
            </a:pPr>
            <a:r>
              <a:rPr sz="1875" b="0">
                <a:solidFill>
                  <a:srgbClr val="242629"/>
                </a:solidFill>
                <a:latin typeface="Arial"/>
                <a:ea typeface="Arial"/>
                <a:cs typeface="Arial"/>
              </a:rPr>
              <a:t>S$661,112 below baseline</a:t>
            </a:r>
          </a:p>
        </p:txBody>
      </p:sp>
      <p:sp>
        <p:nvSpPr>
          <p:cNvPr id="15" name="cost-text-37">
            <a:extLst xmlns:a="http://schemas.openxmlformats.org/drawingml/2006/main">
              <a:ext uri="{FF2B5EF4-FFF2-40B4-BE49-F238E27FC236}">
                <a16:creationId xmlns:a16="http://schemas.microsoft.com/office/drawing/2014/main" id="{33EB604E-CEF7-453F-9C08-C80DB1438D03}"/>
              </a:ext>
            </a:extLst>
          </p:cNvPr>
          <p:cNvSpPr>
            <a:spLocks xmlns:a="http://schemas.openxmlformats.org/drawingml/2006/main" noGrp="1"/>
          </p:cNvSpPr>
          <p:nvPr/>
        </p:nvSpPr>
        <p:spPr>
          <a:xfrm xmlns:a="http://schemas.openxmlformats.org/drawingml/2006/main">
            <a:off x="8791575" y="4219575"/>
            <a:ext cx="2790825"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650" b="0">
                <a:solidFill>
                  <a:srgbClr val="242629"/>
                </a:solidFill>
                <a:latin typeface="Arial"/>
                <a:ea typeface="Arial"/>
                <a:cs typeface="Arial"/>
              </a:defRPr>
            </a:defPPr>
          </a:lstStyle>
          <a:p xmlns:a="http://schemas.openxmlformats.org/drawingml/2006/main">
            <a:pPr algn="l">
              <a:defRPr sz="1650" b="0">
                <a:solidFill>
                  <a:srgbClr val="242629"/>
                </a:solidFill>
                <a:latin typeface="Arial"/>
                <a:ea typeface="Arial"/>
                <a:cs typeface="Arial"/>
              </a:defRPr>
            </a:pPr>
            <a:r>
              <a:rPr sz="1650" b="0">
                <a:solidFill>
                  <a:srgbClr val="242629"/>
                </a:solidFill>
                <a:latin typeface="Arial"/>
                <a:ea typeface="Arial"/>
                <a:cs typeface="Arial"/>
              </a:rPr>
              <a:t>6 new + 12 reviewed assists</a:t>
            </a:r>
          </a:p>
          <a:p xmlns:a="http://schemas.openxmlformats.org/drawingml/2006/main">
            <a:pPr algn="l">
              <a:defRPr sz="1650" b="0">
                <a:solidFill>
                  <a:srgbClr val="242629"/>
                </a:solidFill>
                <a:latin typeface="Arial"/>
                <a:ea typeface="Arial"/>
                <a:cs typeface="Arial"/>
              </a:defRPr>
            </a:pPr>
            <a:r>
              <a:rPr sz="1650" b="0">
                <a:solidFill>
                  <a:srgbClr val="242629"/>
                </a:solidFill>
                <a:latin typeface="Arial"/>
                <a:ea typeface="Arial"/>
                <a:cs typeface="Arial"/>
              </a:rPr>
              <a:t>1,122 box sets</a:t>
            </a:r>
          </a:p>
          <a:p xmlns:a="http://schemas.openxmlformats.org/drawingml/2006/main">
            <a:pPr algn="l">
              <a:defRPr sz="1650" b="0">
                <a:solidFill>
                  <a:srgbClr val="242629"/>
                </a:solidFill>
                <a:latin typeface="Arial"/>
                <a:ea typeface="Arial"/>
                <a:cs typeface="Arial"/>
              </a:defRPr>
            </a:pPr>
            <a:r>
              <a:rPr sz="1650" b="0">
                <a:solidFill>
                  <a:srgbClr val="242629"/>
                </a:solidFill>
                <a:latin typeface="Arial"/>
                <a:ea typeface="Arial"/>
                <a:cs typeface="Arial"/>
              </a:rPr>
              <a:t>3 jack AMRs + 2 chargers</a:t>
            </a:r>
          </a:p>
          <a:p xmlns:a="http://schemas.openxmlformats.org/drawingml/2006/main">
            <a:pPr algn="l">
              <a:defRPr sz="1650" b="0">
                <a:solidFill>
                  <a:srgbClr val="242629"/>
                </a:solidFill>
                <a:latin typeface="Arial"/>
                <a:ea typeface="Arial"/>
                <a:cs typeface="Arial"/>
              </a:defRPr>
            </a:pPr>
            <a:r>
              <a:rPr sz="1650" b="0">
                <a:solidFill>
                  <a:srgbClr val="242629"/>
                </a:solidFill>
                <a:latin typeface="Arial"/>
                <a:ea typeface="Arial"/>
                <a:cs typeface="Arial"/>
              </a:rPr>
              <a:t>34 local trolley docks</a:t>
            </a:r>
          </a:p>
        </p:txBody>
      </p:sp>
      <p:sp>
        <p:nvSpPr>
          <p:cNvPr id="16" name="cost-text-38">
            <a:extLst xmlns:a="http://schemas.openxmlformats.org/drawingml/2006/main">
              <a:ext uri="{FF2B5EF4-FFF2-40B4-BE49-F238E27FC236}">
                <a16:creationId xmlns:a16="http://schemas.microsoft.com/office/drawing/2014/main" id="{D1213B56-351A-475D-8DE5-EA66BF79E21C}"/>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ASRS capacity and all 38 docks remain. 166 existing trolleys still require relocation / retirement.</a:t>
            </a:r>
          </a:p>
        </p:txBody>
      </p:sp>
    </p:spTree>
    <p:extLst>
      <p:ext uri="{BB962C8B-B14F-4D97-AF65-F5344CB8AC3E}">
        <p14:creationId xmlns:p14="http://schemas.microsoft.com/office/powerpoint/2010/main" val="1950071176"/>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2607B51-553A-4686-A287-F173E6149ADD}"/>
              </a:ext>
            </a:extLst>
          </p:cNvPr>
          <p:cNvPicPr>
            <a:picLocks xmlns:a="http://schemas.openxmlformats.org/drawingml/2006/main" noChangeAspect="1"/>
          </p:cNvPicPr>
          <p:nvPr/>
        </p:nvPicPr>
        <p:blipFill>
          <a:blip xmlns:r="http://schemas.openxmlformats.org/officeDocument/2006/relationships" xmlns:a="http://schemas.openxmlformats.org/drawingml/2006/main" r:embed="R657b82ff102b4175"/>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9EE9805-3332-4766-98FB-B48BA0FF5341}"/>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COST DISCUSSION / SGD EXCLUDING GST</a:t>
            </a:r>
          </a:p>
        </p:txBody>
      </p:sp>
      <p:sp>
        <p:nvSpPr>
          <p:cNvPr id="3" name="text-1">
            <a:extLst xmlns:a="http://schemas.openxmlformats.org/drawingml/2006/main">
              <a:ext uri="{FF2B5EF4-FFF2-40B4-BE49-F238E27FC236}">
                <a16:creationId xmlns:a16="http://schemas.microsoft.com/office/drawing/2014/main" id="{6B4DBA9C-7AF7-484E-AAC0-4144F242042B}"/>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Phasing changes cash timing, not the full-system total</a:t>
            </a:r>
          </a:p>
        </p:txBody>
      </p:sp>
      <p:sp>
        <p:nvSpPr>
          <p:cNvPr id="4" name="">
            <a:extLst xmlns:a="http://schemas.openxmlformats.org/drawingml/2006/main">
              <a:ext uri="{FF2B5EF4-FFF2-40B4-BE49-F238E27FC236}">
                <a16:creationId xmlns:a16="http://schemas.microsoft.com/office/drawing/2014/main" id="{25B70798-475B-4725-BE23-B2C5656C588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9EEF17-AFE9-407A-9C30-E7469E44AEF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50BE4C7-E59B-48A6-BB5D-0EA62A72D8D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89896E0-9EAE-4787-9788-6A82533319A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32</a:t>
            </a:r>
          </a:p>
        </p:txBody>
      </p:sp>
      <p:graphicFrame>
        <p:nvGraphicFramePr>
          <p:cNvPr id="11" name="Chart">
            <a:extLst xmlns:a="http://schemas.openxmlformats.org/drawingml/2006/main">
              <a:ext uri="{FF2B5EF4-FFF2-40B4-BE49-F238E27FC236}">
                <a16:creationId xmlns:a16="http://schemas.microsoft.com/office/drawing/2014/main" id="{03DF1F26-CB94-46F6-BE0D-415899064CFC}"/>
              </a:ext>
            </a:extLst>
          </p:cNvPr>
          <p:cNvGraphicFramePr/>
          <p:nvPr/>
        </p:nvGraphicFramePr>
        <p:xfrm>
          <a:off xmlns:a="http://schemas.openxmlformats.org/drawingml/2006/main" x="571500" y="2171700"/>
          <a:ext xmlns:a="http://schemas.openxmlformats.org/drawingml/2006/main" cx="7715250" cy="3019425"/>
        </p:xfrm>
        <a:graphic xmlns:a="http://schemas.openxmlformats.org/drawingml/2006/main">
          <a:graphicData uri="http://schemas.openxmlformats.org/drawingml/2006/chart">
            <c:chart xmlns:r="http://schemas.openxmlformats.org/officeDocument/2006/relationships" xmlns:c="http://schemas.openxmlformats.org/drawingml/2006/chart" r:id="Rc0770f8fdbb7409c"/>
          </a:graphicData>
        </a:graphic>
      </p:graphicFrame>
      <p:sp>
        <p:nvSpPr>
          <p:cNvPr id="12" name="cost-text-39">
            <a:extLst xmlns:a="http://schemas.openxmlformats.org/drawingml/2006/main">
              <a:ext uri="{FF2B5EF4-FFF2-40B4-BE49-F238E27FC236}">
                <a16:creationId xmlns:a16="http://schemas.microsoft.com/office/drawing/2014/main" id="{3C4F13E2-CE20-4118-97E2-F899047D1B1B}"/>
              </a:ext>
            </a:extLst>
          </p:cNvPr>
          <p:cNvSpPr>
            <a:spLocks xmlns:a="http://schemas.openxmlformats.org/drawingml/2006/main" noGrp="1"/>
          </p:cNvSpPr>
          <p:nvPr/>
        </p:nvSpPr>
        <p:spPr>
          <a:xfrm xmlns:a="http://schemas.openxmlformats.org/drawingml/2006/main">
            <a:off x="571500" y="1809750"/>
            <a:ext cx="7810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defRPr sz="1425" b="0">
                <a:solidFill>
                  <a:srgbClr val="626A73"/>
                </a:solidFill>
                <a:latin typeface="Arial"/>
                <a:ea typeface="Arial"/>
                <a:cs typeface="Arial"/>
              </a:defRPr>
            </a:pPr>
            <a:r>
              <a:rPr sz="1425" b="0">
                <a:solidFill>
                  <a:srgbClr val="626A73"/>
                </a:solidFill>
                <a:latin typeface="Arial"/>
                <a:ea typeface="Arial"/>
                <a:cs typeface="Arial"/>
              </a:rPr>
              <a:t>Illustrative budget allocation, S$ million</a:t>
            </a:r>
          </a:p>
        </p:txBody>
      </p:sp>
      <p:sp>
        <p:nvSpPr>
          <p:cNvPr id="13" name="cost-text-40">
            <a:extLst xmlns:a="http://schemas.openxmlformats.org/drawingml/2006/main">
              <a:ext uri="{FF2B5EF4-FFF2-40B4-BE49-F238E27FC236}">
                <a16:creationId xmlns:a16="http://schemas.microsoft.com/office/drawing/2014/main" id="{9F4FF1BD-CA35-45D4-8DDF-D0C9B8553B26}"/>
              </a:ext>
            </a:extLst>
          </p:cNvPr>
          <p:cNvSpPr>
            <a:spLocks xmlns:a="http://schemas.openxmlformats.org/drawingml/2006/main" noGrp="1"/>
          </p:cNvSpPr>
          <p:nvPr/>
        </p:nvSpPr>
        <p:spPr>
          <a:xfrm xmlns:a="http://schemas.openxmlformats.org/drawingml/2006/main">
            <a:off x="8763000" y="22669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475" b="1">
                <a:solidFill>
                  <a:srgbClr val="C51E2C"/>
                </a:solidFill>
                <a:latin typeface="Arial"/>
                <a:ea typeface="Arial"/>
                <a:cs typeface="Arial"/>
              </a:defRPr>
            </a:defPPr>
          </a:lstStyle>
          <a:p xmlns:a="http://schemas.openxmlformats.org/drawingml/2006/main">
            <a:pPr algn="l">
              <a:defRPr sz="2475" b="1">
                <a:solidFill>
                  <a:srgbClr val="C51E2C"/>
                </a:solidFill>
                <a:latin typeface="Arial"/>
                <a:ea typeface="Arial"/>
                <a:cs typeface="Arial"/>
              </a:defRPr>
            </a:pPr>
            <a:r>
              <a:rPr sz="2475" b="1">
                <a:solidFill>
                  <a:srgbClr val="C51E2C"/>
                </a:solidFill>
                <a:latin typeface="Arial"/>
                <a:ea typeface="Arial"/>
                <a:cs typeface="Arial"/>
              </a:rPr>
              <a:t>S$3.094m now</a:t>
            </a:r>
          </a:p>
        </p:txBody>
      </p:sp>
      <p:sp>
        <p:nvSpPr>
          <p:cNvPr id="14" name="cost-text-41">
            <a:extLst xmlns:a="http://schemas.openxmlformats.org/drawingml/2006/main">
              <a:ext uri="{FF2B5EF4-FFF2-40B4-BE49-F238E27FC236}">
                <a16:creationId xmlns:a16="http://schemas.microsoft.com/office/drawing/2014/main" id="{56192805-826A-427C-8E1A-CF49DC40F04B}"/>
              </a:ext>
            </a:extLst>
          </p:cNvPr>
          <p:cNvSpPr>
            <a:spLocks xmlns:a="http://schemas.openxmlformats.org/drawingml/2006/main" noGrp="1"/>
          </p:cNvSpPr>
          <p:nvPr/>
        </p:nvSpPr>
        <p:spPr>
          <a:xfrm xmlns:a="http://schemas.openxmlformats.org/drawingml/2006/main">
            <a:off x="8763000" y="2857500"/>
            <a:ext cx="2857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Transport, containers,</a:t>
            </a:r>
          </a:p>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assistance and integration</a:t>
            </a:r>
          </a:p>
        </p:txBody>
      </p:sp>
      <p:sp>
        <p:nvSpPr>
          <p:cNvPr id="15" name="cost-text-42">
            <a:extLst xmlns:a="http://schemas.openxmlformats.org/drawingml/2006/main">
              <a:ext uri="{FF2B5EF4-FFF2-40B4-BE49-F238E27FC236}">
                <a16:creationId xmlns:a16="http://schemas.microsoft.com/office/drawing/2014/main" id="{18C42FC6-0494-4F41-BFF9-EF875EF88036}"/>
              </a:ext>
            </a:extLst>
          </p:cNvPr>
          <p:cNvSpPr>
            <a:spLocks xmlns:a="http://schemas.openxmlformats.org/drawingml/2006/main" noGrp="1"/>
          </p:cNvSpPr>
          <p:nvPr/>
        </p:nvSpPr>
        <p:spPr>
          <a:xfrm xmlns:a="http://schemas.openxmlformats.org/drawingml/2006/main">
            <a:off x="8763000" y="40481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475" b="1">
                <a:solidFill>
                  <a:srgbClr val="242629"/>
                </a:solidFill>
                <a:latin typeface="Arial"/>
                <a:ea typeface="Arial"/>
                <a:cs typeface="Arial"/>
              </a:defRPr>
            </a:defPPr>
          </a:lstStyle>
          <a:p xmlns:a="http://schemas.openxmlformats.org/drawingml/2006/main">
            <a:pPr algn="l">
              <a:defRPr sz="2475" b="1">
                <a:solidFill>
                  <a:srgbClr val="242629"/>
                </a:solidFill>
                <a:latin typeface="Arial"/>
                <a:ea typeface="Arial"/>
                <a:cs typeface="Arial"/>
              </a:defRPr>
            </a:pPr>
            <a:r>
              <a:rPr sz="2475" b="1">
                <a:solidFill>
                  <a:srgbClr val="242629"/>
                </a:solidFill>
                <a:latin typeface="Arial"/>
                <a:ea typeface="Arial"/>
                <a:cs typeface="Arial"/>
              </a:rPr>
              <a:t>S$2.177m later</a:t>
            </a:r>
          </a:p>
        </p:txBody>
      </p:sp>
      <p:sp>
        <p:nvSpPr>
          <p:cNvPr id="16" name="cost-text-43">
            <a:extLst xmlns:a="http://schemas.openxmlformats.org/drawingml/2006/main">
              <a:ext uri="{FF2B5EF4-FFF2-40B4-BE49-F238E27FC236}">
                <a16:creationId xmlns:a16="http://schemas.microsoft.com/office/drawing/2014/main" id="{D1420C40-37CB-40B2-8FBD-43843A09C366}"/>
              </a:ext>
            </a:extLst>
          </p:cNvPr>
          <p:cNvSpPr>
            <a:spLocks xmlns:a="http://schemas.openxmlformats.org/drawingml/2006/main" noGrp="1"/>
          </p:cNvSpPr>
          <p:nvPr/>
        </p:nvSpPr>
        <p:spPr>
          <a:xfrm xmlns:a="http://schemas.openxmlformats.org/drawingml/2006/main">
            <a:off x="8763000" y="4638675"/>
            <a:ext cx="2857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ASRS + allocated reserve</a:t>
            </a:r>
          </a:p>
          <a:p xmlns:a="http://schemas.openxmlformats.org/drawingml/2006/main">
            <a:pPr algn="l">
              <a:defRPr sz="1800" b="0">
                <a:solidFill>
                  <a:srgbClr val="242629"/>
                </a:solidFill>
                <a:latin typeface="Arial"/>
                <a:ea typeface="Arial"/>
                <a:cs typeface="Arial"/>
              </a:defRPr>
            </a:pPr>
            <a:r>
              <a:rPr sz="1800" b="0">
                <a:solidFill>
                  <a:srgbClr val="242629"/>
                </a:solidFill>
                <a:latin typeface="Arial"/>
                <a:ea typeface="Arial"/>
                <a:cs typeface="Arial"/>
              </a:rPr>
              <a:t>Retains S$5.270m full total</a:t>
            </a:r>
          </a:p>
        </p:txBody>
      </p:sp>
      <p:sp>
        <p:nvSpPr>
          <p:cNvPr id="17" name="cost-text-44">
            <a:extLst xmlns:a="http://schemas.openxmlformats.org/drawingml/2006/main">
              <a:ext uri="{FF2B5EF4-FFF2-40B4-BE49-F238E27FC236}">
                <a16:creationId xmlns:a16="http://schemas.microsoft.com/office/drawing/2014/main" id="{7ABFA70D-3412-49D2-91A2-6AA2E112B2B0}"/>
              </a:ext>
            </a:extLst>
          </p:cNvPr>
          <p:cNvSpPr>
            <a:spLocks xmlns:a="http://schemas.openxmlformats.org/drawingml/2006/main" noGrp="1"/>
          </p:cNvSpPr>
          <p:nvPr/>
        </p:nvSpPr>
        <p:spPr>
          <a:xfrm xmlns:a="http://schemas.openxmlformats.org/drawingml/2006/main">
            <a:off x="571500" y="5915025"/>
            <a:ext cx="11049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350" b="1">
                <a:solidFill>
                  <a:srgbClr val="C51E2C"/>
                </a:solidFill>
                <a:latin typeface="Arial"/>
                <a:ea typeface="Arial"/>
                <a:cs typeface="Arial"/>
              </a:defRPr>
            </a:defPPr>
          </a:lstStyle>
          <a:p xmlns:a="http://schemas.openxmlformats.org/drawingml/2006/main">
            <a:pPr algn="l">
              <a:defRPr sz="1350" b="1">
                <a:solidFill>
                  <a:srgbClr val="C51E2C"/>
                </a:solidFill>
                <a:latin typeface="Arial"/>
                <a:ea typeface="Arial"/>
                <a:cs typeface="Arial"/>
              </a:defRPr>
            </a:pPr>
            <a:r>
              <a:rPr sz="1350" b="1">
                <a:solidFill>
                  <a:srgbClr val="C51E2C"/>
                </a:solidFill>
                <a:latin typeface="Arial"/>
                <a:ea typeface="Arial"/>
                <a:cs typeface="Arial"/>
              </a:rPr>
              <a:t>A phased plan needs an accepted interim store and interfaces. Repeat mobilisation, rework and escalation are unpriced.</a:t>
            </a:r>
          </a:p>
        </p:txBody>
      </p:sp>
    </p:spTree>
    <p:extLst>
      <p:ext uri="{BB962C8B-B14F-4D97-AF65-F5344CB8AC3E}">
        <p14:creationId xmlns:p14="http://schemas.microsoft.com/office/powerpoint/2010/main" val="1950071176"/>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C98829A0-675A-46E1-A356-69299E0B52AF}"/>
              </a:ext>
            </a:extLst>
          </p:cNvPr>
          <p:cNvPicPr>
            <a:picLocks xmlns:a="http://schemas.openxmlformats.org/drawingml/2006/main" noChangeAspect="1"/>
          </p:cNvPicPr>
          <p:nvPr/>
        </p:nvPicPr>
        <p:blipFill>
          <a:blip xmlns:r="http://schemas.openxmlformats.org/officeDocument/2006/relationships" xmlns:a="http://schemas.openxmlformats.org/drawingml/2006/main" r:embed="R5a9f4bdd8e9c4dab"/>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7D09175-D2F8-4766-A975-CA6A7D7C9C70}"/>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316458A3-70BE-456B-8607-18A67EC1CB0C}"/>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Different scope explains the increase from old ROMs</a:t>
            </a:r>
          </a:p>
        </p:txBody>
      </p:sp>
      <p:sp>
        <p:nvSpPr>
          <p:cNvPr id="4" name="">
            <a:extLst xmlns:a="http://schemas.openxmlformats.org/drawingml/2006/main">
              <a:ext uri="{FF2B5EF4-FFF2-40B4-BE49-F238E27FC236}">
                <a16:creationId xmlns:a16="http://schemas.microsoft.com/office/drawing/2014/main" id="{E8BA22B0-DDFC-4A01-AEAD-4F3AB3735BDC}"/>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B65D0126-C4EB-4D08-B6AA-A9A135C11E40}"/>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38F1A764-AC54-4DEA-9A37-DCAB655CC9A7}"/>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AC776B06-9E58-4654-BCA8-AD70C21BD246}"/>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33</a:t>
            </a:r>
          </a:p>
        </p:txBody>
      </p:sp>
      <p:graphicFrame>
        <p:nvGraphicFramePr>
          <p:cNvPr id="8" name="">
            <a:extLst xmlns:a="http://schemas.openxmlformats.org/drawingml/2006/main">
              <a:ext uri="{FF2B5EF4-FFF2-40B4-BE49-F238E27FC236}">
                <a16:creationId xmlns:a16="http://schemas.microsoft.com/office/drawing/2014/main" id="{BA4DB716-30B2-444C-ACEA-411C6B2CA7D7}"/>
              </a:ext>
            </a:extLst>
          </p:cNvPr>
          <p:cNvGraphicFramePr/>
          <p:nvPr/>
        </p:nvGraphicFramePr>
        <p:xfrm>
          <a:off xmlns:a="http://schemas.openxmlformats.org/drawingml/2006/main" x="571500" y="1952625"/>
          <a:ext xmlns:a="http://schemas.openxmlformats.org/drawingml/2006/main" cx="11049000" cy="3476625"/>
        </p:xfrm>
        <a:graphic xmlns:a="http://schemas.openxmlformats.org/drawingml/2006/main">
          <a:graphicData uri="http://schemas.openxmlformats.org/drawingml/2006/table">
            <a:tbl>
              <a:tblPr/>
              <a:tblGrid>
                <a:gridCol w="3143250"/>
                <a:gridCol w="3190875"/>
                <a:gridCol w="4714875"/>
              </a:tblGrid>
              <a:tr h="579438">
                <a:tc>
                  <a:txBody>
                    <a:bodyPr>
                      <a:noAutofit/>
                    </a:bodyPr>
                    <a:lstStyle/>
                    <a:p>
                      <a:r>
                        <a:rPr sz="1725" b="1">
                          <a:solidFill>
                            <a:srgbClr val="FFFFFF"/>
                          </a:solidFill>
                          <a:latin typeface="Arial"/>
                          <a:ea typeface="Arial"/>
                          <a:cs typeface="Arial"/>
                        </a:rPr>
                        <a:t>Historical anchor</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Old scope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Current treatment</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79438">
                <a:tc>
                  <a:txBody>
                    <a:bodyPr>
                      <a:noAutofit/>
                    </a:bodyPr>
                    <a:lstStyle/>
                    <a:p>
                      <a:r>
                        <a:rPr sz="1725" b="0">
                          <a:solidFill>
                            <a:srgbClr val="202429"/>
                          </a:solidFill>
                          <a:latin typeface="Arial"/>
                          <a:ea typeface="Arial"/>
                          <a:cs typeface="Arial"/>
                        </a:rPr>
                        <a:t>Hook option 1A / six-Hook</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S$603,900 / S$1,168,200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Old route bundle and 20-trolley initial batch</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79438">
                <a:tc>
                  <a:txBody>
                    <a:bodyPr>
                      <a:noAutofit/>
                    </a:bodyPr>
                    <a:lstStyle/>
                    <a:p>
                      <a:r>
                        <a:rPr sz="1725" b="0">
                          <a:solidFill>
                            <a:srgbClr val="202429"/>
                          </a:solidFill>
                          <a:latin typeface="Arial"/>
                          <a:ea typeface="Arial"/>
                          <a:cs typeface="Arial"/>
                        </a:rPr>
                        <a:t>FG-ASRS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S$1,580,000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Retained as A base; larger / heavier box re-costed</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79438">
                <a:tc>
                  <a:txBody>
                    <a:bodyPr>
                      <a:noAutofit/>
                    </a:bodyPr>
                    <a:lstStyle/>
                    <a:p>
                      <a:r>
                        <a:rPr sz="1725" b="0">
                          <a:solidFill>
                            <a:srgbClr val="202429"/>
                          </a:solidFill>
                          <a:latin typeface="Arial"/>
                          <a:ea typeface="Arial"/>
                          <a:cs typeface="Arial"/>
                        </a:rPr>
                        <a:t>Unified box + six lift AMRs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S$3,000,000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Earlier unqualified container and handling assumptions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79438">
                <a:tc>
                  <a:txBody>
                    <a:bodyPr>
                      <a:noAutofit/>
                    </a:bodyPr>
                    <a:lstStyle/>
                    <a:p>
                      <a:r>
                        <a:rPr sz="1725" b="0">
                          <a:solidFill>
                            <a:srgbClr val="202429"/>
                          </a:solidFill>
                          <a:latin typeface="Arial"/>
                          <a:ea typeface="Arial"/>
                          <a:cs typeface="Arial"/>
                        </a:rPr>
                        <a:t>C05 two-dock pilot</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S$194,400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One route only; not a 17-station factory rollout</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79438">
                <a:tc>
                  <a:txBody>
                    <a:bodyPr>
                      <a:noAutofit/>
                    </a:bodyPr>
                    <a:lstStyle/>
                    <a:p>
                      <a:r>
                        <a:rPr sz="1725" b="0">
                          <a:solidFill>
                            <a:srgbClr val="202429"/>
                          </a:solidFill>
                          <a:latin typeface="Arial"/>
                          <a:ea typeface="Arial"/>
                          <a:cs typeface="Arial"/>
                        </a:rPr>
                        <a:t>Complete scenarios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S$4.32m–S$6.59m</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Adds full container pool, assists, station scope and reserve</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bl>
          </a:graphicData>
        </a:graphic>
      </p:graphicFrame>
      <p:sp>
        <p:nvSpPr>
          <p:cNvPr id="9" name="text-6">
            <a:extLst xmlns:a="http://schemas.openxmlformats.org/drawingml/2006/main">
              <a:ext uri="{FF2B5EF4-FFF2-40B4-BE49-F238E27FC236}">
                <a16:creationId xmlns:a16="http://schemas.microsoft.com/office/drawing/2014/main" id="{26895550-06E1-47EB-814E-16BDA4F2AA33}"/>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Do not add the old bundles to this component model. September quotation validity has expired.</a:t>
            </a:r>
          </a:p>
        </p:txBody>
      </p:sp>
    </p:spTree>
    <p:extLst>
      <p:ext uri="{BB962C8B-B14F-4D97-AF65-F5344CB8AC3E}">
        <p14:creationId xmlns:p14="http://schemas.microsoft.com/office/powerpoint/2010/main" val="1021670879"/>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8E34EE87-85DD-4640-9C75-E2D6AF444724}"/>
              </a:ext>
            </a:extLst>
          </p:cNvPr>
          <p:cNvPicPr>
            <a:picLocks xmlns:a="http://schemas.openxmlformats.org/drawingml/2006/main" noChangeAspect="1"/>
          </p:cNvPicPr>
          <p:nvPr/>
        </p:nvPicPr>
        <p:blipFill>
          <a:blip xmlns:r="http://schemas.openxmlformats.org/officeDocument/2006/relationships" xmlns:a="http://schemas.openxmlformats.org/drawingml/2006/main" r:embed="Rf413138d0c044fb3"/>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205F9F9-ADCF-4FA9-A005-69C12EA88F57}"/>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C3668A73-DF9B-4768-9EEE-A675CB952FE5}"/>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Five-year cost includes attendance and support</a:t>
            </a:r>
          </a:p>
        </p:txBody>
      </p:sp>
      <p:sp>
        <p:nvSpPr>
          <p:cNvPr id="4" name="">
            <a:extLst xmlns:a="http://schemas.openxmlformats.org/drawingml/2006/main">
              <a:ext uri="{FF2B5EF4-FFF2-40B4-BE49-F238E27FC236}">
                <a16:creationId xmlns:a16="http://schemas.microsoft.com/office/drawing/2014/main" id="{4F39A0EC-3B88-478E-B19D-80067618DF97}"/>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17936BD-5258-4CDA-A412-47B1CA5AECD8}"/>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E25FC5CA-7AE6-4646-848C-4163F80F12DB}"/>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2A6119BF-5823-4A37-B0D0-2C654AA908AB}"/>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34</a:t>
            </a:r>
          </a:p>
        </p:txBody>
      </p:sp>
      <p:graphicFrame>
        <p:nvGraphicFramePr>
          <p:cNvPr id="11" name="Chart">
            <a:extLst xmlns:a="http://schemas.openxmlformats.org/drawingml/2006/main">
              <a:ext uri="{FF2B5EF4-FFF2-40B4-BE49-F238E27FC236}">
                <a16:creationId xmlns:a16="http://schemas.microsoft.com/office/drawing/2014/main" id="{416C8038-3653-48D2-BC0B-81CCED6C5616}"/>
              </a:ext>
            </a:extLst>
          </p:cNvPr>
          <p:cNvGraphicFramePr/>
          <p:nvPr/>
        </p:nvGraphicFramePr>
        <p:xfrm>
          <a:off xmlns:a="http://schemas.openxmlformats.org/drawingml/2006/main" x="571500" y="2228850"/>
          <a:ext xmlns:a="http://schemas.openxmlformats.org/drawingml/2006/main" cx="7781925" cy="3371850"/>
        </p:xfrm>
        <a:graphic xmlns:a="http://schemas.openxmlformats.org/drawingml/2006/main">
          <a:graphicData uri="http://schemas.openxmlformats.org/drawingml/2006/chart">
            <c:chart xmlns:r="http://schemas.openxmlformats.org/officeDocument/2006/relationships" xmlns:c="http://schemas.openxmlformats.org/drawingml/2006/chart" r:id="R81b6157d3a874420"/>
          </a:graphicData>
        </a:graphic>
      </p:graphicFrame>
      <p:sp>
        <p:nvSpPr>
          <p:cNvPr id="12" name="graphic-text-139">
            <a:extLst xmlns:a="http://schemas.openxmlformats.org/drawingml/2006/main">
              <a:ext uri="{FF2B5EF4-FFF2-40B4-BE49-F238E27FC236}">
                <a16:creationId xmlns:a16="http://schemas.microsoft.com/office/drawing/2014/main" id="{68E37DD9-417F-43C1-9361-29D789892A75}"/>
              </a:ext>
            </a:extLst>
          </p:cNvPr>
          <p:cNvSpPr>
            <a:spLocks xmlns:a="http://schemas.openxmlformats.org/drawingml/2006/main" noGrp="1"/>
          </p:cNvSpPr>
          <p:nvPr/>
        </p:nvSpPr>
        <p:spPr>
          <a:xfrm xmlns:a="http://schemas.openxmlformats.org/drawingml/2006/main">
            <a:off x="571500" y="182880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500" b="0">
                <a:solidFill>
                  <a:srgbClr val="626A73"/>
                </a:solidFill>
                <a:latin typeface="Arial"/>
                <a:ea typeface="Arial"/>
                <a:cs typeface="Arial"/>
              </a:defRPr>
            </a:defPPr>
          </a:lstStyle>
          <a:p xmlns:a="http://schemas.openxmlformats.org/drawingml/2006/main">
            <a:pPr algn="l">
              <a:buNone/>
              <a:defRPr sz="1500" b="0">
                <a:solidFill>
                  <a:srgbClr val="626A73"/>
                </a:solidFill>
                <a:latin typeface="Arial"/>
                <a:ea typeface="Arial"/>
                <a:cs typeface="Arial"/>
              </a:defRPr>
            </a:pPr>
            <a:r>
              <a:rPr sz="1500" b="0">
                <a:solidFill>
                  <a:srgbClr val="626A73"/>
                </a:solidFill>
                <a:latin typeface="Arial"/>
                <a:ea typeface="Arial"/>
                <a:cs typeface="Arial"/>
              </a:rPr>
              <a:t>Five-year total cost, S$ million</a:t>
            </a:r>
          </a:p>
        </p:txBody>
      </p:sp>
      <p:sp>
        <p:nvSpPr>
          <p:cNvPr id="13" name="graphic-text-140">
            <a:extLst xmlns:a="http://schemas.openxmlformats.org/drawingml/2006/main">
              <a:ext uri="{FF2B5EF4-FFF2-40B4-BE49-F238E27FC236}">
                <a16:creationId xmlns:a16="http://schemas.microsoft.com/office/drawing/2014/main" id="{EFCC501E-42A8-4DB7-BABF-98D501EA5856}"/>
              </a:ext>
            </a:extLst>
          </p:cNvPr>
          <p:cNvSpPr>
            <a:spLocks xmlns:a="http://schemas.openxmlformats.org/drawingml/2006/main" noGrp="1"/>
          </p:cNvSpPr>
          <p:nvPr/>
        </p:nvSpPr>
        <p:spPr>
          <a:xfrm xmlns:a="http://schemas.openxmlformats.org/drawingml/2006/main">
            <a:off x="8620125" y="2324100"/>
            <a:ext cx="2924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242629"/>
                </a:solidFill>
                <a:latin typeface="Arial"/>
                <a:ea typeface="Arial"/>
                <a:cs typeface="Arial"/>
              </a:defRPr>
            </a:defPPr>
          </a:lstStyle>
          <a:p xmlns:a="http://schemas.openxmlformats.org/drawingml/2006/main">
            <a:pPr algn="l">
              <a:buNone/>
              <a:defRPr sz="2550" b="1">
                <a:solidFill>
                  <a:srgbClr val="242629"/>
                </a:solidFill>
                <a:latin typeface="Arial"/>
                <a:ea typeface="Arial"/>
                <a:cs typeface="Arial"/>
              </a:defRPr>
            </a:pPr>
            <a:r>
              <a:rPr sz="2550" b="1">
                <a:solidFill>
                  <a:srgbClr val="242629"/>
                </a:solidFill>
                <a:latin typeface="Arial"/>
                <a:ea typeface="Arial"/>
                <a:cs typeface="Arial"/>
              </a:rPr>
              <a:t>A  S$5.65m</a:t>
            </a:r>
          </a:p>
        </p:txBody>
      </p:sp>
      <p:sp>
        <p:nvSpPr>
          <p:cNvPr id="14" name="graphic-text-141">
            <a:extLst xmlns:a="http://schemas.openxmlformats.org/drawingml/2006/main">
              <a:ext uri="{FF2B5EF4-FFF2-40B4-BE49-F238E27FC236}">
                <a16:creationId xmlns:a16="http://schemas.microsoft.com/office/drawing/2014/main" id="{595D3C8C-2650-4BB7-99D6-317C55FEB071}"/>
              </a:ext>
            </a:extLst>
          </p:cNvPr>
          <p:cNvSpPr>
            <a:spLocks xmlns:a="http://schemas.openxmlformats.org/drawingml/2006/main" noGrp="1"/>
          </p:cNvSpPr>
          <p:nvPr/>
        </p:nvSpPr>
        <p:spPr>
          <a:xfrm xmlns:a="http://schemas.openxmlformats.org/drawingml/2006/main">
            <a:off x="8620125" y="3238500"/>
            <a:ext cx="2924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550" b="1">
                <a:solidFill>
                  <a:srgbClr val="C51E2C"/>
                </a:solidFill>
                <a:latin typeface="Arial"/>
                <a:ea typeface="Arial"/>
                <a:cs typeface="Arial"/>
              </a:defRPr>
            </a:defPPr>
          </a:lstStyle>
          <a:p xmlns:a="http://schemas.openxmlformats.org/drawingml/2006/main">
            <a:pPr algn="l">
              <a:buNone/>
              <a:defRPr sz="2550" b="1">
                <a:solidFill>
                  <a:srgbClr val="C51E2C"/>
                </a:solidFill>
                <a:latin typeface="Arial"/>
                <a:ea typeface="Arial"/>
                <a:cs typeface="Arial"/>
              </a:defRPr>
            </a:pPr>
            <a:r>
              <a:rPr sz="2550" b="1">
                <a:solidFill>
                  <a:srgbClr val="C51E2C"/>
                </a:solidFill>
                <a:latin typeface="Arial"/>
                <a:ea typeface="Arial"/>
                <a:cs typeface="Arial"/>
              </a:rPr>
              <a:t>E  S$6.13m</a:t>
            </a:r>
          </a:p>
        </p:txBody>
      </p:sp>
      <p:sp>
        <p:nvSpPr>
          <p:cNvPr id="15" name="graphic-text-142">
            <a:extLst xmlns:a="http://schemas.openxmlformats.org/drawingml/2006/main">
              <a:ext uri="{FF2B5EF4-FFF2-40B4-BE49-F238E27FC236}">
                <a16:creationId xmlns:a16="http://schemas.microsoft.com/office/drawing/2014/main" id="{FC649CCF-C116-4E73-935D-87665EF2516C}"/>
              </a:ext>
            </a:extLst>
          </p:cNvPr>
          <p:cNvSpPr>
            <a:spLocks xmlns:a="http://schemas.openxmlformats.org/drawingml/2006/main" noGrp="1"/>
          </p:cNvSpPr>
          <p:nvPr/>
        </p:nvSpPr>
        <p:spPr>
          <a:xfrm xmlns:a="http://schemas.openxmlformats.org/drawingml/2006/main">
            <a:off x="8620125" y="4343400"/>
            <a:ext cx="29146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626A73"/>
                </a:solidFill>
                <a:latin typeface="Arial"/>
                <a:ea typeface="Arial"/>
                <a:cs typeface="Arial"/>
              </a:defRPr>
            </a:defPPr>
          </a:lstStyle>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No production uplift or</a:t>
            </a:r>
          </a:p>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quality saving credited.</a:t>
            </a:r>
          </a:p>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Undiscounted model.</a:t>
            </a:r>
          </a:p>
        </p:txBody>
      </p:sp>
      <p:sp>
        <p:nvSpPr>
          <p:cNvPr id="16" name="graphic-text-143">
            <a:extLst xmlns:a="http://schemas.openxmlformats.org/drawingml/2006/main">
              <a:ext uri="{FF2B5EF4-FFF2-40B4-BE49-F238E27FC236}">
                <a16:creationId xmlns:a16="http://schemas.microsoft.com/office/drawing/2014/main" id="{0CD84FD9-2817-4A91-907C-20E0E7117DBE}"/>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The comparison uses the same scope and operating assumptions. It does not promise headcount reduction.</a:t>
            </a:r>
          </a:p>
        </p:txBody>
      </p:sp>
    </p:spTree>
    <p:extLst>
      <p:ext uri="{BB962C8B-B14F-4D97-AF65-F5344CB8AC3E}">
        <p14:creationId xmlns:p14="http://schemas.microsoft.com/office/powerpoint/2010/main" val="120684137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4B7C7BC0-2AE7-4C6D-8907-BFE7B42575F0}"/>
              </a:ext>
            </a:extLst>
          </p:cNvPr>
          <p:cNvPicPr>
            <a:picLocks xmlns:a="http://schemas.openxmlformats.org/drawingml/2006/main" noChangeAspect="1"/>
          </p:cNvPicPr>
          <p:nvPr/>
        </p:nvPicPr>
        <p:blipFill>
          <a:blip xmlns:r="http://schemas.openxmlformats.org/officeDocument/2006/relationships" xmlns:a="http://schemas.openxmlformats.org/drawingml/2006/main" r:embed="R81fb1f4189f4450b"/>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275C75EC-0B00-4431-996E-32AC9DDC8B7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9CDCBCA9-BA5E-4746-90D6-A61340F29480}"/>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E needs about 10 years to recover its extra CAPEX</a:t>
            </a:r>
          </a:p>
        </p:txBody>
      </p:sp>
      <p:sp>
        <p:nvSpPr>
          <p:cNvPr id="4" name="">
            <a:extLst xmlns:a="http://schemas.openxmlformats.org/drawingml/2006/main">
              <a:ext uri="{FF2B5EF4-FFF2-40B4-BE49-F238E27FC236}">
                <a16:creationId xmlns:a16="http://schemas.microsoft.com/office/drawing/2014/main" id="{5823A4ED-D21B-46C9-8B93-A0F7CD374283}"/>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08209761-1AFD-47DE-B36F-D7A344897A7A}"/>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F08F2E9-D307-4655-8E7E-202C2B05D2A1}"/>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955623FD-733D-4737-A2C0-6DD82E977711}"/>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35</a:t>
            </a:r>
          </a:p>
        </p:txBody>
      </p:sp>
      <p:graphicFrame>
        <p:nvGraphicFramePr>
          <p:cNvPr id="11" name="Chart">
            <a:extLst xmlns:a="http://schemas.openxmlformats.org/drawingml/2006/main">
              <a:ext uri="{FF2B5EF4-FFF2-40B4-BE49-F238E27FC236}">
                <a16:creationId xmlns:a16="http://schemas.microsoft.com/office/drawing/2014/main" id="{F27B7390-A46A-4C62-BCF4-E9562E62FCCB}"/>
              </a:ext>
            </a:extLst>
          </p:cNvPr>
          <p:cNvGraphicFramePr/>
          <p:nvPr/>
        </p:nvGraphicFramePr>
        <p:xfrm>
          <a:off xmlns:a="http://schemas.openxmlformats.org/drawingml/2006/main" x="571500" y="2190750"/>
          <a:ext xmlns:a="http://schemas.openxmlformats.org/drawingml/2006/main" cx="7696200" cy="3429000"/>
        </p:xfrm>
        <a:graphic xmlns:a="http://schemas.openxmlformats.org/drawingml/2006/main">
          <a:graphicData uri="http://schemas.openxmlformats.org/drawingml/2006/chart">
            <c:chart xmlns:r="http://schemas.openxmlformats.org/officeDocument/2006/relationships" xmlns:c="http://schemas.openxmlformats.org/drawingml/2006/chart" r:id="R75159dd18b9a4544"/>
          </a:graphicData>
        </a:graphic>
      </p:graphicFrame>
      <p:sp>
        <p:nvSpPr>
          <p:cNvPr id="12" name="graphic-text-144">
            <a:extLst xmlns:a="http://schemas.openxmlformats.org/drawingml/2006/main">
              <a:ext uri="{FF2B5EF4-FFF2-40B4-BE49-F238E27FC236}">
                <a16:creationId xmlns:a16="http://schemas.microsoft.com/office/drawing/2014/main" id="{3746798C-95F6-424D-B00C-AFDC62E2D581}"/>
              </a:ext>
            </a:extLst>
          </p:cNvPr>
          <p:cNvSpPr>
            <a:spLocks xmlns:a="http://schemas.openxmlformats.org/drawingml/2006/main" noGrp="1"/>
          </p:cNvSpPr>
          <p:nvPr/>
        </p:nvSpPr>
        <p:spPr>
          <a:xfrm xmlns:a="http://schemas.openxmlformats.org/drawingml/2006/main">
            <a:off x="571500" y="1819275"/>
            <a:ext cx="704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0">
                <a:solidFill>
                  <a:srgbClr val="626A73"/>
                </a:solidFill>
                <a:latin typeface="Arial"/>
                <a:ea typeface="Arial"/>
                <a:cs typeface="Arial"/>
              </a:defRPr>
            </a:defPPr>
          </a:lstStyle>
          <a:p xmlns:a="http://schemas.openxmlformats.org/drawingml/2006/main">
            <a:pPr algn="l">
              <a:buNone/>
              <a:defRPr sz="1425" b="0">
                <a:solidFill>
                  <a:srgbClr val="626A73"/>
                </a:solidFill>
                <a:latin typeface="Arial"/>
                <a:ea typeface="Arial"/>
                <a:cs typeface="Arial"/>
              </a:defRPr>
            </a:pPr>
            <a:r>
              <a:rPr sz="1425" b="0">
                <a:solidFill>
                  <a:srgbClr val="626A73"/>
                </a:solidFill>
                <a:latin typeface="Arial"/>
                <a:ea typeface="Arial"/>
                <a:cs typeface="Arial"/>
              </a:rPr>
              <a:t>S$ million versus A</a:t>
            </a:r>
          </a:p>
        </p:txBody>
      </p:sp>
      <p:sp>
        <p:nvSpPr>
          <p:cNvPr id="13" name="graphic-text-145">
            <a:extLst xmlns:a="http://schemas.openxmlformats.org/drawingml/2006/main">
              <a:ext uri="{FF2B5EF4-FFF2-40B4-BE49-F238E27FC236}">
                <a16:creationId xmlns:a16="http://schemas.microsoft.com/office/drawing/2014/main" id="{C0EE14B9-8738-4A00-B747-095E61EC6CFF}"/>
              </a:ext>
            </a:extLst>
          </p:cNvPr>
          <p:cNvSpPr>
            <a:spLocks xmlns:a="http://schemas.openxmlformats.org/drawingml/2006/main" noGrp="1"/>
          </p:cNvSpPr>
          <p:nvPr/>
        </p:nvSpPr>
        <p:spPr>
          <a:xfrm xmlns:a="http://schemas.openxmlformats.org/drawingml/2006/main">
            <a:off x="8658225" y="2114550"/>
            <a:ext cx="292417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3150" b="1">
                <a:solidFill>
                  <a:srgbClr val="C51E2C"/>
                </a:solidFill>
                <a:latin typeface="Arial"/>
                <a:ea typeface="Arial"/>
                <a:cs typeface="Arial"/>
              </a:defRPr>
            </a:defPPr>
          </a:lstStyle>
          <a:p xmlns:a="http://schemas.openxmlformats.org/drawingml/2006/main">
            <a:pPr algn="l">
              <a:buNone/>
              <a:defRPr sz="3150" b="1">
                <a:solidFill>
                  <a:srgbClr val="C51E2C"/>
                </a:solidFill>
                <a:latin typeface="Arial"/>
                <a:ea typeface="Arial"/>
                <a:cs typeface="Arial"/>
              </a:defRPr>
            </a:pPr>
            <a:r>
              <a:rPr sz="3150" b="1">
                <a:solidFill>
                  <a:srgbClr val="C51E2C"/>
                </a:solidFill>
                <a:latin typeface="Arial"/>
                <a:ea typeface="Arial"/>
                <a:cs typeface="Arial"/>
              </a:rPr>
              <a:t>+S$954k</a:t>
            </a:r>
          </a:p>
        </p:txBody>
      </p:sp>
      <p:sp>
        <p:nvSpPr>
          <p:cNvPr id="14" name="graphic-text-146">
            <a:extLst xmlns:a="http://schemas.openxmlformats.org/drawingml/2006/main">
              <a:ext uri="{FF2B5EF4-FFF2-40B4-BE49-F238E27FC236}">
                <a16:creationId xmlns:a16="http://schemas.microsoft.com/office/drawing/2014/main" id="{D1C8A812-8862-4005-BC94-099235562FA5}"/>
              </a:ext>
            </a:extLst>
          </p:cNvPr>
          <p:cNvSpPr>
            <a:spLocks xmlns:a="http://schemas.openxmlformats.org/drawingml/2006/main" noGrp="1"/>
          </p:cNvSpPr>
          <p:nvPr/>
        </p:nvSpPr>
        <p:spPr>
          <a:xfrm xmlns:a="http://schemas.openxmlformats.org/drawingml/2006/main">
            <a:off x="8658225" y="2714625"/>
            <a:ext cx="292417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242629"/>
                </a:solidFill>
                <a:latin typeface="Arial"/>
                <a:ea typeface="Arial"/>
                <a:cs typeface="Arial"/>
              </a:defRPr>
            </a:defPPr>
          </a:lstStyle>
          <a:p xmlns:a="http://schemas.openxmlformats.org/drawingml/2006/main">
            <a:pPr algn="l">
              <a:buNone/>
              <a:defRPr sz="1800" b="0">
                <a:solidFill>
                  <a:srgbClr val="242629"/>
                </a:solidFill>
                <a:latin typeface="Arial"/>
                <a:ea typeface="Arial"/>
                <a:cs typeface="Arial"/>
              </a:defRPr>
            </a:pPr>
            <a:r>
              <a:rPr sz="1800" b="0">
                <a:solidFill>
                  <a:srgbClr val="242629"/>
                </a:solidFill>
                <a:latin typeface="Arial"/>
                <a:ea typeface="Arial"/>
                <a:cs typeface="Arial"/>
              </a:rPr>
              <a:t>Extra installed CAPEX</a:t>
            </a:r>
          </a:p>
        </p:txBody>
      </p:sp>
      <p:sp>
        <p:nvSpPr>
          <p:cNvPr id="15" name="graphic-text-147">
            <a:extLst xmlns:a="http://schemas.openxmlformats.org/drawingml/2006/main">
              <a:ext uri="{FF2B5EF4-FFF2-40B4-BE49-F238E27FC236}">
                <a16:creationId xmlns:a16="http://schemas.microsoft.com/office/drawing/2014/main" id="{B85AC6BC-354C-4F1B-B295-5C8AD8F45C2D}"/>
              </a:ext>
            </a:extLst>
          </p:cNvPr>
          <p:cNvSpPr>
            <a:spLocks xmlns:a="http://schemas.openxmlformats.org/drawingml/2006/main" noGrp="1"/>
          </p:cNvSpPr>
          <p:nvPr/>
        </p:nvSpPr>
        <p:spPr>
          <a:xfrm xmlns:a="http://schemas.openxmlformats.org/drawingml/2006/main">
            <a:off x="8658225" y="3657600"/>
            <a:ext cx="292417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775" b="1">
                <a:solidFill>
                  <a:srgbClr val="242629"/>
                </a:solidFill>
                <a:latin typeface="Arial"/>
                <a:ea typeface="Arial"/>
                <a:cs typeface="Arial"/>
              </a:defRPr>
            </a:defPPr>
          </a:lstStyle>
          <a:p xmlns:a="http://schemas.openxmlformats.org/drawingml/2006/main">
            <a:pPr algn="l">
              <a:buNone/>
              <a:defRPr sz="2775" b="1">
                <a:solidFill>
                  <a:srgbClr val="242629"/>
                </a:solidFill>
                <a:latin typeface="Arial"/>
                <a:ea typeface="Arial"/>
                <a:cs typeface="Arial"/>
              </a:defRPr>
            </a:pPr>
            <a:r>
              <a:rPr sz="2775" b="1">
                <a:solidFill>
                  <a:srgbClr val="242629"/>
                </a:solidFill>
                <a:latin typeface="Arial"/>
                <a:ea typeface="Arial"/>
                <a:cs typeface="Arial"/>
              </a:rPr>
              <a:t>S$95k/year</a:t>
            </a:r>
          </a:p>
        </p:txBody>
      </p:sp>
      <p:sp>
        <p:nvSpPr>
          <p:cNvPr id="16" name="graphic-text-148">
            <a:extLst xmlns:a="http://schemas.openxmlformats.org/drawingml/2006/main">
              <a:ext uri="{FF2B5EF4-FFF2-40B4-BE49-F238E27FC236}">
                <a16:creationId xmlns:a16="http://schemas.microsoft.com/office/drawing/2014/main" id="{82CE826A-1698-4E9D-A7BD-6679F671E5EA}"/>
              </a:ext>
            </a:extLst>
          </p:cNvPr>
          <p:cNvSpPr>
            <a:spLocks xmlns:a="http://schemas.openxmlformats.org/drawingml/2006/main" noGrp="1"/>
          </p:cNvSpPr>
          <p:nvPr/>
        </p:nvSpPr>
        <p:spPr>
          <a:xfrm xmlns:a="http://schemas.openxmlformats.org/drawingml/2006/main">
            <a:off x="8658225" y="4305300"/>
            <a:ext cx="2924175"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75" b="0">
                <a:solidFill>
                  <a:srgbClr val="242629"/>
                </a:solidFill>
                <a:latin typeface="Arial"/>
                <a:ea typeface="Arial"/>
                <a:cs typeface="Arial"/>
              </a:defRPr>
            </a:defPPr>
          </a:lstStyle>
          <a:p xmlns:a="http://schemas.openxmlformats.org/drawingml/2006/main">
            <a:pPr algn="l">
              <a:buNone/>
              <a:defRPr sz="1875" b="0">
                <a:solidFill>
                  <a:srgbClr val="242629"/>
                </a:solidFill>
                <a:latin typeface="Arial"/>
                <a:ea typeface="Arial"/>
                <a:cs typeface="Arial"/>
              </a:defRPr>
            </a:pPr>
            <a:r>
              <a:rPr sz="1875" b="0">
                <a:solidFill>
                  <a:srgbClr val="242629"/>
                </a:solidFill>
                <a:latin typeface="Arial"/>
                <a:ea typeface="Arial"/>
                <a:cs typeface="Arial"/>
              </a:rPr>
              <a:t>Modelled net saving</a:t>
            </a:r>
          </a:p>
          <a:p xmlns:a="http://schemas.openxmlformats.org/drawingml/2006/main">
            <a:pPr algn="l">
              <a:buNone/>
              <a:defRPr sz="1875" b="0">
                <a:solidFill>
                  <a:srgbClr val="242629"/>
                </a:solidFill>
                <a:latin typeface="Arial"/>
                <a:ea typeface="Arial"/>
                <a:cs typeface="Arial"/>
              </a:defRPr>
            </a:pPr>
            <a:r>
              <a:rPr sz="1875" b="0">
                <a:solidFill>
                  <a:srgbClr val="242629"/>
                </a:solidFill>
                <a:latin typeface="Arial"/>
                <a:ea typeface="Arial"/>
                <a:cs typeface="Arial"/>
              </a:rPr>
              <a:t>Payback: 10.0 years</a:t>
            </a:r>
          </a:p>
        </p:txBody>
      </p:sp>
      <p:sp>
        <p:nvSpPr>
          <p:cNvPr id="17" name="graphic-text-149">
            <a:extLst xmlns:a="http://schemas.openxmlformats.org/drawingml/2006/main">
              <a:ext uri="{FF2B5EF4-FFF2-40B4-BE49-F238E27FC236}">
                <a16:creationId xmlns:a16="http://schemas.microsoft.com/office/drawing/2014/main" id="{25C81BF3-16A7-4B79-9900-F648C4A46B61}"/>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E merits an ergonomic / flow pilot. It is not a demonstrated five-year financial winner over A.</a:t>
            </a:r>
          </a:p>
        </p:txBody>
      </p:sp>
    </p:spTree>
    <p:extLst>
      <p:ext uri="{BB962C8B-B14F-4D97-AF65-F5344CB8AC3E}">
        <p14:creationId xmlns:p14="http://schemas.microsoft.com/office/powerpoint/2010/main" val="1331436392"/>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BAEE77FB-17F2-4C1C-B844-2636C10A9C09}"/>
              </a:ext>
            </a:extLst>
          </p:cNvPr>
          <p:cNvPicPr>
            <a:picLocks xmlns:a="http://schemas.openxmlformats.org/drawingml/2006/main" noChangeAspect="1"/>
          </p:cNvPicPr>
          <p:nvPr/>
        </p:nvPicPr>
        <p:blipFill>
          <a:blip xmlns:r="http://schemas.openxmlformats.org/officeDocument/2006/relationships" xmlns:a="http://schemas.openxmlformats.org/drawingml/2006/main" r:embed="R9187a00a97bd4158"/>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2B47943-1C1A-4D36-9F93-D8AA5210242A}"/>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E9F6801E-11D8-4A8E-B40B-9BD1C037E7EE}"/>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Sensitivity: test the assumptions that move the result</a:t>
            </a:r>
          </a:p>
        </p:txBody>
      </p:sp>
      <p:sp>
        <p:nvSpPr>
          <p:cNvPr id="4" name="">
            <a:extLst xmlns:a="http://schemas.openxmlformats.org/drawingml/2006/main">
              <a:ext uri="{FF2B5EF4-FFF2-40B4-BE49-F238E27FC236}">
                <a16:creationId xmlns:a16="http://schemas.microsoft.com/office/drawing/2014/main" id="{F0B01DA6-21AF-4EA8-A049-A1EAAD4813E1}"/>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ADDB987-ABE7-4E9E-BAA5-864B2DAF6A4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50F65FCB-29DB-43CA-A00A-91C4E561916F}"/>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B0E3D799-6B3D-4591-B2F5-FEC151DCDA43}"/>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36</a:t>
            </a:r>
          </a:p>
        </p:txBody>
      </p:sp>
      <p:graphicFrame>
        <p:nvGraphicFramePr>
          <p:cNvPr id="8" name="">
            <a:extLst xmlns:a="http://schemas.openxmlformats.org/drawingml/2006/main">
              <a:ext uri="{FF2B5EF4-FFF2-40B4-BE49-F238E27FC236}">
                <a16:creationId xmlns:a16="http://schemas.microsoft.com/office/drawing/2014/main" id="{1E1E45FA-DB19-4DC5-9888-CFB52DEBE4A9}"/>
              </a:ext>
            </a:extLst>
          </p:cNvPr>
          <p:cNvGraphicFramePr/>
          <p:nvPr/>
        </p:nvGraphicFramePr>
        <p:xfrm>
          <a:off xmlns:a="http://schemas.openxmlformats.org/drawingml/2006/main" x="571500" y="1952625"/>
          <a:ext xmlns:a="http://schemas.openxmlformats.org/drawingml/2006/main" cx="11049000" cy="3381375"/>
        </p:xfrm>
        <a:graphic xmlns:a="http://schemas.openxmlformats.org/drawingml/2006/main">
          <a:graphicData uri="http://schemas.openxmlformats.org/drawingml/2006/table">
            <a:tbl>
              <a:tblPr/>
              <a:tblGrid>
                <a:gridCol w="3238500"/>
                <a:gridCol w="1562100"/>
                <a:gridCol w="1562100"/>
                <a:gridCol w="1562100"/>
                <a:gridCol w="1562100"/>
                <a:gridCol w="1562100"/>
              </a:tblGrid>
              <a:tr h="563563">
                <a:tc>
                  <a:txBody>
                    <a:bodyPr>
                      <a:noAutofit/>
                    </a:bodyPr>
                    <a:lstStyle/>
                    <a:p>
                      <a:r>
                        <a:rPr sz="1650" b="1">
                          <a:solidFill>
                            <a:srgbClr val="FFFFFF"/>
                          </a:solidFill>
                          <a:latin typeface="Arial"/>
                          <a:ea typeface="Arial"/>
                          <a:cs typeface="Arial"/>
                        </a:rPr>
                        <a:t>Scenario</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A / S$m</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B / S$m</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C / S$m</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D / S$m</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E / S$m</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63563">
                <a:tc>
                  <a:txBody>
                    <a:bodyPr>
                      <a:noAutofit/>
                    </a:bodyPr>
                    <a:lstStyle/>
                    <a:p>
                      <a:r>
                        <a:rPr sz="1650" b="0">
                          <a:solidFill>
                            <a:srgbClr val="202429"/>
                          </a:solidFill>
                          <a:latin typeface="Arial"/>
                          <a:ea typeface="Arial"/>
                          <a:cs typeface="Arial"/>
                        </a:rPr>
                        <a:t>18 existing assists reused</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3.87</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5.36</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5.63</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6.15</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4.83</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63563">
                <a:tc>
                  <a:txBody>
                    <a:bodyPr>
                      <a:noAutofit/>
                    </a:bodyPr>
                    <a:lstStyle/>
                    <a:p>
                      <a:r>
                        <a:rPr sz="1650" b="0">
                          <a:solidFill>
                            <a:srgbClr val="202429"/>
                          </a:solidFill>
                          <a:latin typeface="Arial"/>
                          <a:ea typeface="Arial"/>
                          <a:cs typeface="Arial"/>
                        </a:rPr>
                        <a:t>Route distance 30 m</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4.03</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5.52</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5.76</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6.24</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4.95</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63563">
                <a:tc>
                  <a:txBody>
                    <a:bodyPr>
                      <a:noAutofit/>
                    </a:bodyPr>
                    <a:lstStyle/>
                    <a:p>
                      <a:r>
                        <a:rPr sz="1650" b="0">
                          <a:solidFill>
                            <a:srgbClr val="202429"/>
                          </a:solidFill>
                          <a:latin typeface="Arial"/>
                          <a:ea typeface="Arial"/>
                          <a:cs typeface="Arial"/>
                        </a:rPr>
                        <a:t>Route distance 90 m</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4.54</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6.03</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6.39</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6.76</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5.59</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63563">
                <a:tc>
                  <a:txBody>
                    <a:bodyPr>
                      <a:noAutofit/>
                    </a:bodyPr>
                    <a:lstStyle/>
                    <a:p>
                      <a:r>
                        <a:rPr sz="1650" b="0">
                          <a:solidFill>
                            <a:srgbClr val="202429"/>
                          </a:solidFill>
                          <a:latin typeface="Arial"/>
                          <a:ea typeface="Arial"/>
                          <a:cs typeface="Arial"/>
                        </a:rPr>
                        <a:t>WIP reduced to 1 day</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4.27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5.51</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6.03</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6.54</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5.22</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63563">
                <a:tc>
                  <a:txBody>
                    <a:bodyPr>
                      <a:noAutofit/>
                    </a:bodyPr>
                    <a:lstStyle/>
                    <a:p>
                      <a:r>
                        <a:rPr sz="1650" b="0">
                          <a:solidFill>
                            <a:srgbClr val="202429"/>
                          </a:solidFill>
                          <a:latin typeface="Arial"/>
                          <a:ea typeface="Arial"/>
                          <a:cs typeface="Arial"/>
                        </a:rPr>
                        <a:t>No new lift/tilt in C/D</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4.32</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5.81</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5.14</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5.66</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5.27</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bl>
          </a:graphicData>
        </a:graphic>
      </p:graphicFrame>
      <p:sp>
        <p:nvSpPr>
          <p:cNvPr id="9" name="text-6">
            <a:extLst xmlns:a="http://schemas.openxmlformats.org/drawingml/2006/main">
              <a:ext uri="{FF2B5EF4-FFF2-40B4-BE49-F238E27FC236}">
                <a16:creationId xmlns:a16="http://schemas.microsoft.com/office/drawing/2014/main" id="{AE1AAA5D-3A7B-4327-9EA3-CF7B5CBD8E16}"/>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Removing ergonomic hardware changes service scope; it is not an equivalent saving until the operator trial passes.</a:t>
            </a:r>
          </a:p>
        </p:txBody>
      </p:sp>
    </p:spTree>
    <p:extLst>
      <p:ext uri="{BB962C8B-B14F-4D97-AF65-F5344CB8AC3E}">
        <p14:creationId xmlns:p14="http://schemas.microsoft.com/office/powerpoint/2010/main" val="657430622"/>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83383936-3E96-4366-9928-59FCCD60EC32}"/>
              </a:ext>
            </a:extLst>
          </p:cNvPr>
          <p:cNvPicPr>
            <a:picLocks xmlns:a="http://schemas.openxmlformats.org/drawingml/2006/main" noChangeAspect="1"/>
          </p:cNvPicPr>
          <p:nvPr/>
        </p:nvPicPr>
        <p:blipFill>
          <a:blip xmlns:r="http://schemas.openxmlformats.org/officeDocument/2006/relationships" xmlns:a="http://schemas.openxmlformats.org/drawingml/2006/main" r:embed="Rbe577ae58e6945a6"/>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9E02E9E-7176-4788-9AA0-8E9471656FB7}"/>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A1787781-FFF0-4239-8961-9B3698BF8657}"/>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Batch transport is a route-specific sixth study</a:t>
            </a:r>
          </a:p>
        </p:txBody>
      </p:sp>
      <p:sp>
        <p:nvSpPr>
          <p:cNvPr id="4" name="">
            <a:extLst xmlns:a="http://schemas.openxmlformats.org/drawingml/2006/main">
              <a:ext uri="{FF2B5EF4-FFF2-40B4-BE49-F238E27FC236}">
                <a16:creationId xmlns:a16="http://schemas.microsoft.com/office/drawing/2014/main" id="{39DED443-146A-47DF-8C4E-DAEAA8B68EC4}"/>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065AE54-F618-494E-87A6-63661E44FBC6}"/>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C504E81-3FBB-46D6-B53B-740BABB61016}"/>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09C77041-4769-47F9-A462-6C4513E86D29}"/>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37</a:t>
            </a:r>
          </a:p>
        </p:txBody>
      </p:sp>
      <p:sp>
        <p:nvSpPr>
          <p:cNvPr id="8" name="text-6">
            <a:extLst xmlns:a="http://schemas.openxmlformats.org/drawingml/2006/main">
              <a:ext uri="{FF2B5EF4-FFF2-40B4-BE49-F238E27FC236}">
                <a16:creationId xmlns:a16="http://schemas.microsoft.com/office/drawing/2014/main" id="{5CD2F1B2-39D2-49CD-A8CC-726B10F32A7E}"/>
              </a:ext>
            </a:extLst>
          </p:cNvPr>
          <p:cNvSpPr>
            <a:spLocks xmlns:a="http://schemas.openxmlformats.org/drawingml/2006/main" noGrp="1"/>
          </p:cNvSpPr>
          <p:nvPr/>
        </p:nvSpPr>
        <p:spPr>
          <a:xfrm xmlns:a="http://schemas.openxmlformats.org/drawingml/2006/main">
            <a:off x="571500" y="194310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POTENTIAL APPLICATION</a:t>
            </a:r>
          </a:p>
        </p:txBody>
      </p:sp>
      <p:sp>
        <p:nvSpPr>
          <p:cNvPr id="9" name="text-7">
            <a:extLst xmlns:a="http://schemas.openxmlformats.org/drawingml/2006/main">
              <a:ext uri="{FF2B5EF4-FFF2-40B4-BE49-F238E27FC236}">
                <a16:creationId xmlns:a16="http://schemas.microsoft.com/office/drawing/2014/main" id="{CE7197DD-CC12-45CE-B5C4-B3E9E994FAB3}"/>
              </a:ext>
            </a:extLst>
          </p:cNvPr>
          <p:cNvSpPr>
            <a:spLocks xmlns:a="http://schemas.openxmlformats.org/drawingml/2006/main" noGrp="1"/>
          </p:cNvSpPr>
          <p:nvPr/>
        </p:nvSpPr>
        <p:spPr>
          <a:xfrm xmlns:a="http://schemas.openxmlformats.org/drawingml/2006/main">
            <a:off x="571500" y="238125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MiR600 Shelf Lift or a larger carrier for store-to-buffer milk runs. Reserve individual retrieval at each destination.</a:t>
            </a:r>
          </a:p>
        </p:txBody>
      </p:sp>
      <p:sp>
        <p:nvSpPr>
          <p:cNvPr id="10" name="text-8">
            <a:extLst xmlns:a="http://schemas.openxmlformats.org/drawingml/2006/main">
              <a:ext uri="{FF2B5EF4-FFF2-40B4-BE49-F238E27FC236}">
                <a16:creationId xmlns:a16="http://schemas.microsoft.com/office/drawing/2014/main" id="{86B884DB-03E8-45B0-8C9D-95297B6BD3C0}"/>
              </a:ext>
            </a:extLst>
          </p:cNvPr>
          <p:cNvSpPr>
            <a:spLocks xmlns:a="http://schemas.openxmlformats.org/drawingml/2006/main" noGrp="1"/>
          </p:cNvSpPr>
          <p:nvPr/>
        </p:nvSpPr>
        <p:spPr>
          <a:xfrm xmlns:a="http://schemas.openxmlformats.org/drawingml/2006/main">
            <a:off x="6238875" y="194310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MASS IS NOT CAPACITY</a:t>
            </a:r>
          </a:p>
        </p:txBody>
      </p:sp>
      <p:sp>
        <p:nvSpPr>
          <p:cNvPr id="11" name="text-9">
            <a:extLst xmlns:a="http://schemas.openxmlformats.org/drawingml/2006/main">
              <a:ext uri="{FF2B5EF4-FFF2-40B4-BE49-F238E27FC236}">
                <a16:creationId xmlns:a16="http://schemas.microsoft.com/office/drawing/2014/main" id="{CAC96D35-F3C0-468C-BEC7-E5E8E7D95E0F}"/>
              </a:ext>
            </a:extLst>
          </p:cNvPr>
          <p:cNvSpPr>
            <a:spLocks xmlns:a="http://schemas.openxmlformats.org/drawingml/2006/main" noGrp="1"/>
          </p:cNvSpPr>
          <p:nvPr/>
        </p:nvSpPr>
        <p:spPr>
          <a:xfrm xmlns:a="http://schemas.openxmlformats.org/drawingml/2006/main">
            <a:off x="6238875" y="238125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A larger robot can carry more mass, but a 1,400 mm box may limit slots first. Do not retain the old eight-box assumption.</a:t>
            </a:r>
          </a:p>
        </p:txBody>
      </p:sp>
      <p:sp>
        <p:nvSpPr>
          <p:cNvPr id="12" name="text-10">
            <a:extLst xmlns:a="http://schemas.openxmlformats.org/drawingml/2006/main">
              <a:ext uri="{FF2B5EF4-FFF2-40B4-BE49-F238E27FC236}">
                <a16:creationId xmlns:a16="http://schemas.microsoft.com/office/drawing/2014/main" id="{A545EBA1-0ABD-42D1-89D2-A1E845F92B28}"/>
              </a:ext>
            </a:extLst>
          </p:cNvPr>
          <p:cNvSpPr>
            <a:spLocks xmlns:a="http://schemas.openxmlformats.org/drawingml/2006/main" noGrp="1"/>
          </p:cNvSpPr>
          <p:nvPr/>
        </p:nvSpPr>
        <p:spPr>
          <a:xfrm xmlns:a="http://schemas.openxmlformats.org/drawingml/2006/main">
            <a:off x="571500" y="379095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COST ANCHOR</a:t>
            </a:r>
          </a:p>
        </p:txBody>
      </p:sp>
      <p:sp>
        <p:nvSpPr>
          <p:cNvPr id="13" name="text-11">
            <a:extLst xmlns:a="http://schemas.openxmlformats.org/drawingml/2006/main">
              <a:ext uri="{FF2B5EF4-FFF2-40B4-BE49-F238E27FC236}">
                <a16:creationId xmlns:a16="http://schemas.microsoft.com/office/drawing/2014/main" id="{BF1A190F-E5A4-4E29-B4F2-19FE8318B761}"/>
              </a:ext>
            </a:extLst>
          </p:cNvPr>
          <p:cNvSpPr>
            <a:spLocks xmlns:a="http://schemas.openxmlformats.org/drawingml/2006/main" noGrp="1"/>
          </p:cNvSpPr>
          <p:nvPr/>
        </p:nvSpPr>
        <p:spPr>
          <a:xfrm xmlns:a="http://schemas.openxmlformats.org/drawingml/2006/main">
            <a:off x="571500" y="422910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Earlier five-MiR600 Shelf Lift fleet ROM: S$740,200. Historical scope only; carriers and docks need new design.</a:t>
            </a:r>
          </a:p>
        </p:txBody>
      </p:sp>
      <p:sp>
        <p:nvSpPr>
          <p:cNvPr id="14" name="text-12">
            <a:extLst xmlns:a="http://schemas.openxmlformats.org/drawingml/2006/main">
              <a:ext uri="{FF2B5EF4-FFF2-40B4-BE49-F238E27FC236}">
                <a16:creationId xmlns:a16="http://schemas.microsoft.com/office/drawing/2014/main" id="{2ED64A52-E9E3-4AA6-9F58-82A7376C4674}"/>
              </a:ext>
            </a:extLst>
          </p:cNvPr>
          <p:cNvSpPr>
            <a:spLocks xmlns:a="http://schemas.openxmlformats.org/drawingml/2006/main" noGrp="1"/>
          </p:cNvSpPr>
          <p:nvPr/>
        </p:nvSpPr>
        <p:spPr>
          <a:xfrm xmlns:a="http://schemas.openxmlformats.org/drawingml/2006/main">
            <a:off x="6238875" y="379095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SERVICE PENALTY</a:t>
            </a:r>
          </a:p>
        </p:txBody>
      </p:sp>
      <p:sp>
        <p:nvSpPr>
          <p:cNvPr id="15" name="text-13">
            <a:extLst xmlns:a="http://schemas.openxmlformats.org/drawingml/2006/main">
              <a:ext uri="{FF2B5EF4-FFF2-40B4-BE49-F238E27FC236}">
                <a16:creationId xmlns:a16="http://schemas.microsoft.com/office/drawing/2014/main" id="{540B749B-EB98-4DAD-A473-531371BAB2FD}"/>
              </a:ext>
            </a:extLst>
          </p:cNvPr>
          <p:cNvSpPr>
            <a:spLocks xmlns:a="http://schemas.openxmlformats.org/drawingml/2006/main" noGrp="1"/>
          </p:cNvSpPr>
          <p:nvPr/>
        </p:nvSpPr>
        <p:spPr>
          <a:xfrm xmlns:a="http://schemas.openxmlformats.org/drawingml/2006/main">
            <a:off x="6238875" y="422910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At 40 parts/day over 24 h, a four-part batch takes about 0.9 h average fill delay with uniform arrivals and no timeout.</a:t>
            </a:r>
          </a:p>
        </p:txBody>
      </p:sp>
      <p:sp>
        <p:nvSpPr>
          <p:cNvPr id="16" name="text-14">
            <a:extLst xmlns:a="http://schemas.openxmlformats.org/drawingml/2006/main">
              <a:ext uri="{FF2B5EF4-FFF2-40B4-BE49-F238E27FC236}">
                <a16:creationId xmlns:a16="http://schemas.microsoft.com/office/drawing/2014/main" id="{E359F32E-65E8-4F04-BE0B-D731B704616C}"/>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Batch delay = (b − 1)/(2 × arrival rate). A practical timeout reduces delay but also reduces batch utilisation.</a:t>
            </a:r>
          </a:p>
        </p:txBody>
      </p:sp>
    </p:spTree>
    <p:extLst>
      <p:ext uri="{BB962C8B-B14F-4D97-AF65-F5344CB8AC3E}">
        <p14:creationId xmlns:p14="http://schemas.microsoft.com/office/powerpoint/2010/main" val="77243636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3" name="">
            <a:extLst xmlns:a="http://schemas.openxmlformats.org/drawingml/2006/main">
              <a:ext uri="{FF2B5EF4-FFF2-40B4-BE49-F238E27FC236}">
                <a16:creationId xmlns:a16="http://schemas.microsoft.com/office/drawing/2014/main" id="{F9CF08FC-DF5A-4E69-A432-776CB2B002C6}"/>
              </a:ext>
            </a:extLst>
          </p:cNvPr>
          <p:cNvCxnSpPr>
            <a:stCxn xmlns:a="http://schemas.openxmlformats.org/drawingml/2006/main" id="14" idx="2"/>
            <a:endCxn xmlns:a="http://schemas.openxmlformats.org/drawingml/2006/main" id="22" idx="0"/>
          </p:cNvCxnSpPr>
          <p:nvPr/>
        </p:nvCxnSpPr>
        <p:spPr>
          <a:xfrm xmlns:a="http://schemas.openxmlformats.org/drawingml/2006/main">
            <a:off x="4652963" y="3648075"/>
            <a:ext cx="862013" cy="714375"/>
          </a:xfrm>
          <a:prstGeom xmlns:a="http://schemas.openxmlformats.org/drawingml/2006/main" prst="bentConnector4">
            <a:avLst>
              <a:gd name="adj1" fmla="val 0"/>
              <a:gd name="adj2" fmla="val 50000"/>
            </a:avLst>
          </a:prstGeom>
          <a:ln xmlns:a="http://schemas.openxmlformats.org/drawingml/2006/main" w="21908">
            <a:solidFill>
              <a:srgbClr val="C51E2C"/>
            </a:solidFill>
            <a:prstDash val="solid"/>
            <a:tailEnd type="triangle" w="med" len="med"/>
          </a:ln>
        </p:spPr>
      </p:cxnSp>
      <p:cxnSp>
        <p:nvCxnSpPr>
          <p:cNvPr id="21" name="">
            <a:extLst xmlns:a="http://schemas.openxmlformats.org/drawingml/2006/main">
              <a:ext uri="{FF2B5EF4-FFF2-40B4-BE49-F238E27FC236}">
                <a16:creationId xmlns:a16="http://schemas.microsoft.com/office/drawing/2014/main" id="{9FED3124-DF6F-4B29-8296-7E3D3DCDF979}"/>
              </a:ext>
            </a:extLst>
          </p:cNvPr>
          <p:cNvCxnSpPr>
            <a:stCxn xmlns:a="http://schemas.openxmlformats.org/drawingml/2006/main" id="17" idx="3"/>
            <a:endCxn xmlns:a="http://schemas.openxmlformats.org/drawingml/2006/main" id="20" idx="1"/>
          </p:cNvCxnSpPr>
          <p:nvPr/>
        </p:nvCxnSpPr>
        <p:spPr>
          <a:xfrm xmlns:a="http://schemas.openxmlformats.org/drawingml/2006/main">
            <a:off x="8734425" y="3176588"/>
            <a:ext cx="32385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8" name="">
            <a:extLst xmlns:a="http://schemas.openxmlformats.org/drawingml/2006/main">
              <a:ext uri="{FF2B5EF4-FFF2-40B4-BE49-F238E27FC236}">
                <a16:creationId xmlns:a16="http://schemas.microsoft.com/office/drawing/2014/main" id="{EE0948F6-2DC1-47ED-B235-0E892B3A2EB7}"/>
              </a:ext>
            </a:extLst>
          </p:cNvPr>
          <p:cNvCxnSpPr>
            <a:stCxn xmlns:a="http://schemas.openxmlformats.org/drawingml/2006/main" id="14" idx="3"/>
            <a:endCxn xmlns:a="http://schemas.openxmlformats.org/drawingml/2006/main" id="17" idx="1"/>
          </p:cNvCxnSpPr>
          <p:nvPr/>
        </p:nvCxnSpPr>
        <p:spPr>
          <a:xfrm xmlns:a="http://schemas.openxmlformats.org/drawingml/2006/main">
            <a:off x="5905500" y="3176588"/>
            <a:ext cx="32385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5" name="">
            <a:extLst xmlns:a="http://schemas.openxmlformats.org/drawingml/2006/main">
              <a:ext uri="{FF2B5EF4-FFF2-40B4-BE49-F238E27FC236}">
                <a16:creationId xmlns:a16="http://schemas.microsoft.com/office/drawing/2014/main" id="{9918FDCC-04E6-4A21-980D-5890A149A080}"/>
              </a:ext>
            </a:extLst>
          </p:cNvPr>
          <p:cNvCxnSpPr>
            <a:stCxn xmlns:a="http://schemas.openxmlformats.org/drawingml/2006/main" id="12" idx="3"/>
            <a:endCxn xmlns:a="http://schemas.openxmlformats.org/drawingml/2006/main" id="14" idx="1"/>
          </p:cNvCxnSpPr>
          <p:nvPr/>
        </p:nvCxnSpPr>
        <p:spPr>
          <a:xfrm xmlns:a="http://schemas.openxmlformats.org/drawingml/2006/main">
            <a:off x="3076575" y="3176588"/>
            <a:ext cx="32385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0" name="">
            <a:extLst xmlns:a="http://schemas.openxmlformats.org/drawingml/2006/main">
              <a:ext uri="{FF2B5EF4-FFF2-40B4-BE49-F238E27FC236}">
                <a16:creationId xmlns:a16="http://schemas.microsoft.com/office/drawing/2014/main" id="{01B5CE5A-885D-447D-8EFF-17E0E81C7D28}"/>
              </a:ext>
            </a:extLst>
          </p:cNvPr>
          <p:cNvPicPr>
            <a:picLocks xmlns:a="http://schemas.openxmlformats.org/drawingml/2006/main" noChangeAspect="1"/>
          </p:cNvPicPr>
          <p:nvPr/>
        </p:nvPicPr>
        <p:blipFill>
          <a:blip xmlns:r="http://schemas.openxmlformats.org/officeDocument/2006/relationships" xmlns:a="http://schemas.openxmlformats.org/drawingml/2006/main" r:embed="Re257ec6486814f61"/>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E08E6B2-0D75-4B06-99BC-9FD1DB64443D}"/>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A8CE50A5-F65A-4020-AF60-5E7C6875DEC0}"/>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Traceability follows the part at every handoff</a:t>
            </a:r>
          </a:p>
        </p:txBody>
      </p:sp>
      <p:sp>
        <p:nvSpPr>
          <p:cNvPr id="4" name="">
            <a:extLst xmlns:a="http://schemas.openxmlformats.org/drawingml/2006/main">
              <a:ext uri="{FF2B5EF4-FFF2-40B4-BE49-F238E27FC236}">
                <a16:creationId xmlns:a16="http://schemas.microsoft.com/office/drawing/2014/main" id="{10ED1F85-EDBC-46AB-9CB7-34340C2EE4FA}"/>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FC9833-DDC6-4902-8F02-6F03F6560DB9}"/>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0D583314-4647-46F1-974A-078A174F03C6}"/>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6885B2C9-D523-4DA7-A822-8C9303DD380E}"/>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38</a:t>
            </a:r>
          </a:p>
        </p:txBody>
      </p:sp>
      <p:sp>
        <p:nvSpPr>
          <p:cNvPr id="11" name="graphic-text-150">
            <a:extLst xmlns:a="http://schemas.openxmlformats.org/drawingml/2006/main">
              <a:ext uri="{FF2B5EF4-FFF2-40B4-BE49-F238E27FC236}">
                <a16:creationId xmlns:a16="http://schemas.microsoft.com/office/drawing/2014/main" id="{37408B91-A918-46AC-AB06-0C5EB6707738}"/>
              </a:ext>
            </a:extLst>
          </p:cNvPr>
          <p:cNvSpPr>
            <a:spLocks xmlns:a="http://schemas.openxmlformats.org/drawingml/2006/main" noGrp="1"/>
          </p:cNvSpPr>
          <p:nvPr/>
        </p:nvSpPr>
        <p:spPr>
          <a:xfrm xmlns:a="http://schemas.openxmlformats.org/drawingml/2006/main">
            <a:off x="571500" y="2038350"/>
            <a:ext cx="2476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75" b="1">
                <a:solidFill>
                  <a:srgbClr val="242629"/>
                </a:solidFill>
                <a:latin typeface="Arial"/>
                <a:ea typeface="Arial"/>
                <a:cs typeface="Arial"/>
              </a:defRPr>
            </a:defPPr>
          </a:lstStyle>
          <a:p xmlns:a="http://schemas.openxmlformats.org/drawingml/2006/main">
            <a:pPr algn="l">
              <a:buNone/>
              <a:defRPr sz="2175" b="1">
                <a:solidFill>
                  <a:srgbClr val="242629"/>
                </a:solidFill>
                <a:latin typeface="Arial"/>
                <a:ea typeface="Arial"/>
                <a:cs typeface="Arial"/>
              </a:defRPr>
            </a:pPr>
            <a:r>
              <a:rPr sz="2175" b="1">
                <a:solidFill>
                  <a:srgbClr val="242629"/>
                </a:solidFill>
                <a:latin typeface="Arial"/>
                <a:ea typeface="Arial"/>
                <a:cs typeface="Arial"/>
              </a:rPr>
              <a:t>Part + box</a:t>
            </a:r>
          </a:p>
        </p:txBody>
      </p:sp>
      <p:sp>
        <p:nvSpPr>
          <p:cNvPr id="12" name="flow-node-151">
            <a:extLst xmlns:a="http://schemas.openxmlformats.org/drawingml/2006/main">
              <a:ext uri="{FF2B5EF4-FFF2-40B4-BE49-F238E27FC236}">
                <a16:creationId xmlns:a16="http://schemas.microsoft.com/office/drawing/2014/main" id="{304E27A3-81D2-4828-9A56-227FC01A6335}"/>
              </a:ext>
            </a:extLst>
          </p:cNvPr>
          <p:cNvSpPr>
            <a:spLocks xmlns:a="http://schemas.openxmlformats.org/drawingml/2006/main" noGrp="1"/>
          </p:cNvSpPr>
          <p:nvPr/>
        </p:nvSpPr>
        <p:spPr>
          <a:xfrm xmlns:a="http://schemas.openxmlformats.org/drawingml/2006/main">
            <a:off x="571500" y="2705100"/>
            <a:ext cx="2505075" cy="94297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650" b="1">
                <a:solidFill>
                  <a:srgbClr val="242629"/>
                </a:solidFill>
                <a:latin typeface="Arial"/>
                <a:ea typeface="Arial"/>
                <a:cs typeface="Arial"/>
              </a:defRPr>
            </a:defPPr>
          </a:lstStyle>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Serial / lot</a:t>
            </a:r>
          </a:p>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Container / nest ID</a:t>
            </a:r>
          </a:p>
        </p:txBody>
      </p:sp>
      <p:sp>
        <p:nvSpPr>
          <p:cNvPr id="13" name="graphic-text-152">
            <a:extLst xmlns:a="http://schemas.openxmlformats.org/drawingml/2006/main">
              <a:ext uri="{FF2B5EF4-FFF2-40B4-BE49-F238E27FC236}">
                <a16:creationId xmlns:a16="http://schemas.microsoft.com/office/drawing/2014/main" id="{25AA00B8-C8D8-40CC-9510-876C6266F9E1}"/>
              </a:ext>
            </a:extLst>
          </p:cNvPr>
          <p:cNvSpPr>
            <a:spLocks xmlns:a="http://schemas.openxmlformats.org/drawingml/2006/main" noGrp="1"/>
          </p:cNvSpPr>
          <p:nvPr/>
        </p:nvSpPr>
        <p:spPr>
          <a:xfrm xmlns:a="http://schemas.openxmlformats.org/drawingml/2006/main">
            <a:off x="3400425" y="2038350"/>
            <a:ext cx="2476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75" b="1">
                <a:solidFill>
                  <a:srgbClr val="242629"/>
                </a:solidFill>
                <a:latin typeface="Arial"/>
                <a:ea typeface="Arial"/>
                <a:cs typeface="Arial"/>
              </a:defRPr>
            </a:defPPr>
          </a:lstStyle>
          <a:p xmlns:a="http://schemas.openxmlformats.org/drawingml/2006/main">
            <a:pPr algn="l">
              <a:buNone/>
              <a:defRPr sz="2175" b="1">
                <a:solidFill>
                  <a:srgbClr val="242629"/>
                </a:solidFill>
                <a:latin typeface="Arial"/>
                <a:ea typeface="Arial"/>
                <a:cs typeface="Arial"/>
              </a:defRPr>
            </a:pPr>
            <a:r>
              <a:rPr sz="2175" b="1">
                <a:solidFill>
                  <a:srgbClr val="242629"/>
                </a:solidFill>
                <a:latin typeface="Arial"/>
                <a:ea typeface="Arial"/>
                <a:cs typeface="Arial"/>
              </a:rPr>
              <a:t>Station</a:t>
            </a:r>
          </a:p>
        </p:txBody>
      </p:sp>
      <p:sp>
        <p:nvSpPr>
          <p:cNvPr id="14" name="flow-node-153">
            <a:extLst xmlns:a="http://schemas.openxmlformats.org/drawingml/2006/main">
              <a:ext uri="{FF2B5EF4-FFF2-40B4-BE49-F238E27FC236}">
                <a16:creationId xmlns:a16="http://schemas.microsoft.com/office/drawing/2014/main" id="{32CAC5C0-89BD-42D1-BC58-ABBF154D14CD}"/>
              </a:ext>
            </a:extLst>
          </p:cNvPr>
          <p:cNvSpPr>
            <a:spLocks xmlns:a="http://schemas.openxmlformats.org/drawingml/2006/main" noGrp="1"/>
          </p:cNvSpPr>
          <p:nvPr/>
        </p:nvSpPr>
        <p:spPr>
          <a:xfrm xmlns:a="http://schemas.openxmlformats.org/drawingml/2006/main">
            <a:off x="3400425" y="2705100"/>
            <a:ext cx="2505075" cy="94297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650" b="1">
                <a:solidFill>
                  <a:srgbClr val="242629"/>
                </a:solidFill>
                <a:latin typeface="Arial"/>
                <a:ea typeface="Arial"/>
                <a:cs typeface="Arial"/>
              </a:defRPr>
            </a:defPPr>
          </a:lstStyle>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Arrival / release</a:t>
            </a:r>
          </a:p>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Origin / destination</a:t>
            </a:r>
          </a:p>
        </p:txBody>
      </p:sp>
      <p:sp>
        <p:nvSpPr>
          <p:cNvPr id="16" name="graphic-text-154">
            <a:extLst xmlns:a="http://schemas.openxmlformats.org/drawingml/2006/main">
              <a:ext uri="{FF2B5EF4-FFF2-40B4-BE49-F238E27FC236}">
                <a16:creationId xmlns:a16="http://schemas.microsoft.com/office/drawing/2014/main" id="{6B7EE708-9D54-4EC7-B230-9A80DB2272B3}"/>
              </a:ext>
            </a:extLst>
          </p:cNvPr>
          <p:cNvSpPr>
            <a:spLocks xmlns:a="http://schemas.openxmlformats.org/drawingml/2006/main" noGrp="1"/>
          </p:cNvSpPr>
          <p:nvPr/>
        </p:nvSpPr>
        <p:spPr>
          <a:xfrm xmlns:a="http://schemas.openxmlformats.org/drawingml/2006/main">
            <a:off x="6229350" y="2038350"/>
            <a:ext cx="2476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75" b="1">
                <a:solidFill>
                  <a:srgbClr val="242629"/>
                </a:solidFill>
                <a:latin typeface="Arial"/>
                <a:ea typeface="Arial"/>
                <a:cs typeface="Arial"/>
              </a:defRPr>
            </a:defPPr>
          </a:lstStyle>
          <a:p xmlns:a="http://schemas.openxmlformats.org/drawingml/2006/main">
            <a:pPr algn="l">
              <a:buNone/>
              <a:defRPr sz="2175" b="1">
                <a:solidFill>
                  <a:srgbClr val="242629"/>
                </a:solidFill>
                <a:latin typeface="Arial"/>
                <a:ea typeface="Arial"/>
                <a:cs typeface="Arial"/>
              </a:defRPr>
            </a:pPr>
            <a:r>
              <a:rPr sz="2175" b="1">
                <a:solidFill>
                  <a:srgbClr val="242629"/>
                </a:solidFill>
                <a:latin typeface="Arial"/>
                <a:ea typeface="Arial"/>
                <a:cs typeface="Arial"/>
              </a:rPr>
              <a:t>Mission</a:t>
            </a:r>
          </a:p>
        </p:txBody>
      </p:sp>
      <p:sp>
        <p:nvSpPr>
          <p:cNvPr id="17" name="flow-node-155">
            <a:extLst xmlns:a="http://schemas.openxmlformats.org/drawingml/2006/main">
              <a:ext uri="{FF2B5EF4-FFF2-40B4-BE49-F238E27FC236}">
                <a16:creationId xmlns:a16="http://schemas.microsoft.com/office/drawing/2014/main" id="{374BA980-6D4A-456C-AFC1-B46DC098B44D}"/>
              </a:ext>
            </a:extLst>
          </p:cNvPr>
          <p:cNvSpPr>
            <a:spLocks xmlns:a="http://schemas.openxmlformats.org/drawingml/2006/main" noGrp="1"/>
          </p:cNvSpPr>
          <p:nvPr/>
        </p:nvSpPr>
        <p:spPr>
          <a:xfrm xmlns:a="http://schemas.openxmlformats.org/drawingml/2006/main">
            <a:off x="6229350" y="2705100"/>
            <a:ext cx="2505075" cy="9429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650" b="1">
                <a:solidFill>
                  <a:srgbClr val="FFFFFF"/>
                </a:solidFill>
                <a:latin typeface="Arial"/>
                <a:ea typeface="Arial"/>
                <a:cs typeface="Arial"/>
              </a:defRPr>
            </a:defPPr>
          </a:lstStyle>
          <a:p xmlns:a="http://schemas.openxmlformats.org/drawingml/2006/main">
            <a:pPr algn="ctr">
              <a:buNone/>
              <a:defRPr sz="1650" b="1">
                <a:solidFill>
                  <a:srgbClr val="FFFFFF"/>
                </a:solidFill>
                <a:latin typeface="Arial"/>
                <a:ea typeface="Arial"/>
                <a:cs typeface="Arial"/>
              </a:defRPr>
            </a:pPr>
            <a:r>
              <a:rPr sz="1650" b="1">
                <a:solidFill>
                  <a:srgbClr val="FFFFFF"/>
                </a:solidFill>
                <a:latin typeface="Arial"/>
                <a:ea typeface="Arial"/>
                <a:cs typeface="Arial"/>
              </a:rPr>
              <a:t>Reservation / lock</a:t>
            </a:r>
          </a:p>
          <a:p xmlns:a="http://schemas.openxmlformats.org/drawingml/2006/main">
            <a:pPr algn="ctr">
              <a:buNone/>
              <a:defRPr sz="1650" b="1">
                <a:solidFill>
                  <a:srgbClr val="FFFFFF"/>
                </a:solidFill>
                <a:latin typeface="Arial"/>
                <a:ea typeface="Arial"/>
                <a:cs typeface="Arial"/>
              </a:defRPr>
            </a:pPr>
            <a:r>
              <a:rPr sz="1650" b="1">
                <a:solidFill>
                  <a:srgbClr val="FFFFFF"/>
                </a:solidFill>
                <a:latin typeface="Arial"/>
                <a:ea typeface="Arial"/>
                <a:cs typeface="Arial"/>
              </a:rPr>
              <a:t>Load presence</a:t>
            </a:r>
          </a:p>
        </p:txBody>
      </p:sp>
      <p:sp>
        <p:nvSpPr>
          <p:cNvPr id="19" name="graphic-text-156">
            <a:extLst xmlns:a="http://schemas.openxmlformats.org/drawingml/2006/main">
              <a:ext uri="{FF2B5EF4-FFF2-40B4-BE49-F238E27FC236}">
                <a16:creationId xmlns:a16="http://schemas.microsoft.com/office/drawing/2014/main" id="{C0D2EDC8-83BA-4D56-81D0-BF2B2EA4D6D1}"/>
              </a:ext>
            </a:extLst>
          </p:cNvPr>
          <p:cNvSpPr>
            <a:spLocks xmlns:a="http://schemas.openxmlformats.org/drawingml/2006/main" noGrp="1"/>
          </p:cNvSpPr>
          <p:nvPr/>
        </p:nvSpPr>
        <p:spPr>
          <a:xfrm xmlns:a="http://schemas.openxmlformats.org/drawingml/2006/main">
            <a:off x="9058275" y="2038350"/>
            <a:ext cx="2476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175" b="1">
                <a:solidFill>
                  <a:srgbClr val="242629"/>
                </a:solidFill>
                <a:latin typeface="Arial"/>
                <a:ea typeface="Arial"/>
                <a:cs typeface="Arial"/>
              </a:defRPr>
            </a:defPPr>
          </a:lstStyle>
          <a:p xmlns:a="http://schemas.openxmlformats.org/drawingml/2006/main">
            <a:pPr algn="l">
              <a:buNone/>
              <a:defRPr sz="2175" b="1">
                <a:solidFill>
                  <a:srgbClr val="242629"/>
                </a:solidFill>
                <a:latin typeface="Arial"/>
                <a:ea typeface="Arial"/>
                <a:cs typeface="Arial"/>
              </a:defRPr>
            </a:pPr>
            <a:r>
              <a:rPr sz="2175" b="1">
                <a:solidFill>
                  <a:srgbClr val="242629"/>
                </a:solidFill>
                <a:latin typeface="Arial"/>
                <a:ea typeface="Arial"/>
                <a:cs typeface="Arial"/>
              </a:rPr>
              <a:t>ASRS</a:t>
            </a:r>
          </a:p>
        </p:txBody>
      </p:sp>
      <p:sp>
        <p:nvSpPr>
          <p:cNvPr id="20" name="flow-node-157">
            <a:extLst xmlns:a="http://schemas.openxmlformats.org/drawingml/2006/main">
              <a:ext uri="{FF2B5EF4-FFF2-40B4-BE49-F238E27FC236}">
                <a16:creationId xmlns:a16="http://schemas.microsoft.com/office/drawing/2014/main" id="{D96FDDBB-C23E-4044-9C4D-6E523688F44B}"/>
              </a:ext>
            </a:extLst>
          </p:cNvPr>
          <p:cNvSpPr>
            <a:spLocks xmlns:a="http://schemas.openxmlformats.org/drawingml/2006/main" noGrp="1"/>
          </p:cNvSpPr>
          <p:nvPr/>
        </p:nvSpPr>
        <p:spPr>
          <a:xfrm xmlns:a="http://schemas.openxmlformats.org/drawingml/2006/main">
            <a:off x="9058275" y="2705100"/>
            <a:ext cx="2505075" cy="942975"/>
          </a:xfrm>
          <a:prstGeom xmlns:a="http://schemas.openxmlformats.org/drawingml/2006/main" prst="rect">
            <a:avLst/>
          </a:prstGeom>
          <a:solidFill xmlns:a="http://schemas.openxmlformats.org/drawingml/2006/main">
            <a:srgbClr val="ECEEF0"/>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650" b="1">
                <a:solidFill>
                  <a:srgbClr val="242629"/>
                </a:solidFill>
                <a:latin typeface="Arial"/>
                <a:ea typeface="Arial"/>
                <a:cs typeface="Arial"/>
              </a:defRPr>
            </a:defPPr>
          </a:lstStyle>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Location / status</a:t>
            </a:r>
          </a:p>
          <a:p xmlns:a="http://schemas.openxmlformats.org/drawingml/2006/main">
            <a:pPr algn="ctr">
              <a:buNone/>
              <a:defRPr sz="1650" b="1">
                <a:solidFill>
                  <a:srgbClr val="242629"/>
                </a:solidFill>
                <a:latin typeface="Arial"/>
                <a:ea typeface="Arial"/>
                <a:cs typeface="Arial"/>
              </a:defRPr>
            </a:pPr>
            <a:r>
              <a:rPr sz="1650" b="1">
                <a:solidFill>
                  <a:srgbClr val="242629"/>
                </a:solidFill>
                <a:latin typeface="Arial"/>
                <a:ea typeface="Arial"/>
                <a:cs typeface="Arial"/>
              </a:rPr>
              <a:t>Entry / exit</a:t>
            </a:r>
          </a:p>
        </p:txBody>
      </p:sp>
      <p:sp>
        <p:nvSpPr>
          <p:cNvPr id="22" name="flow-node-158">
            <a:extLst xmlns:a="http://schemas.openxmlformats.org/drawingml/2006/main">
              <a:ext uri="{FF2B5EF4-FFF2-40B4-BE49-F238E27FC236}">
                <a16:creationId xmlns:a16="http://schemas.microsoft.com/office/drawing/2014/main" id="{D37BFBBD-64FB-49D9-862E-D0687733FFA9}"/>
              </a:ext>
            </a:extLst>
          </p:cNvPr>
          <p:cNvSpPr>
            <a:spLocks xmlns:a="http://schemas.openxmlformats.org/drawingml/2006/main" noGrp="1"/>
          </p:cNvSpPr>
          <p:nvPr/>
        </p:nvSpPr>
        <p:spPr>
          <a:xfrm xmlns:a="http://schemas.openxmlformats.org/drawingml/2006/main">
            <a:off x="3228975" y="4362450"/>
            <a:ext cx="4572000" cy="904875"/>
          </a:xfrm>
          <a:prstGeom xmlns:a="http://schemas.openxmlformats.org/drawingml/2006/main" prst="rect">
            <a:avLst/>
          </a:prstGeom>
          <a:solidFill xmlns:a="http://schemas.openxmlformats.org/drawingml/2006/main">
            <a:srgbClr val="C51E2C"/>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950" b="1">
                <a:solidFill>
                  <a:srgbClr val="FFFFFF"/>
                </a:solidFill>
                <a:latin typeface="Arial"/>
                <a:ea typeface="Arial"/>
                <a:cs typeface="Arial"/>
              </a:defRPr>
            </a:defPPr>
          </a:lstStyle>
          <a:p xmlns:a="http://schemas.openxmlformats.org/drawingml/2006/main">
            <a:pPr algn="ctr">
              <a:buNone/>
              <a:defRPr sz="1950" b="1">
                <a:solidFill>
                  <a:srgbClr val="FFFFFF"/>
                </a:solidFill>
                <a:latin typeface="Arial"/>
                <a:ea typeface="Arial"/>
                <a:cs typeface="Arial"/>
              </a:defRPr>
            </a:pPr>
            <a:r>
              <a:rPr sz="1950" b="1">
                <a:solidFill>
                  <a:srgbClr val="FFFFFF"/>
                </a:solidFill>
                <a:latin typeface="Arial"/>
                <a:ea typeface="Arial"/>
                <a:cs typeface="Arial"/>
              </a:rPr>
              <a:t>Quality authority</a:t>
            </a:r>
          </a:p>
          <a:p xmlns:a="http://schemas.openxmlformats.org/drawingml/2006/main">
            <a:pPr algn="ctr">
              <a:buNone/>
              <a:defRPr sz="1950" b="1">
                <a:solidFill>
                  <a:srgbClr val="FFFFFF"/>
                </a:solidFill>
                <a:latin typeface="Arial"/>
                <a:ea typeface="Arial"/>
                <a:cs typeface="Arial"/>
              </a:defRPr>
            </a:pPr>
            <a:r>
              <a:rPr sz="1950" b="1">
                <a:solidFill>
                  <a:srgbClr val="FFFFFF"/>
                </a:solidFill>
                <a:latin typeface="Arial"/>
                <a:ea typeface="Arial"/>
                <a:cs typeface="Arial"/>
              </a:rPr>
              <a:t>PASS / HOLD / rework</a:t>
            </a:r>
          </a:p>
        </p:txBody>
      </p:sp>
      <p:sp>
        <p:nvSpPr>
          <p:cNvPr id="24" name="graphic-text-159">
            <a:extLst xmlns:a="http://schemas.openxmlformats.org/drawingml/2006/main">
              <a:ext uri="{FF2B5EF4-FFF2-40B4-BE49-F238E27FC236}">
                <a16:creationId xmlns:a16="http://schemas.microsoft.com/office/drawing/2014/main" id="{6E87392C-E14B-438C-9231-6488B83FACB1}"/>
              </a:ext>
            </a:extLst>
          </p:cNvPr>
          <p:cNvSpPr>
            <a:spLocks xmlns:a="http://schemas.openxmlformats.org/drawingml/2006/main" noGrp="1"/>
          </p:cNvSpPr>
          <p:nvPr/>
        </p:nvSpPr>
        <p:spPr>
          <a:xfrm xmlns:a="http://schemas.openxmlformats.org/drawingml/2006/main">
            <a:off x="8258175" y="4305300"/>
            <a:ext cx="32385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800" b="0">
                <a:solidFill>
                  <a:srgbClr val="626A73"/>
                </a:solidFill>
                <a:latin typeface="Arial"/>
                <a:ea typeface="Arial"/>
                <a:cs typeface="Arial"/>
              </a:defRPr>
            </a:defPPr>
          </a:lstStyle>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Blocked dock, scan failure or mismatch:</a:t>
            </a:r>
          </a:p>
          <a:p xmlns:a="http://schemas.openxmlformats.org/drawingml/2006/main">
            <a:pPr algn="l">
              <a:buNone/>
              <a:defRPr sz="1800" b="0">
                <a:solidFill>
                  <a:srgbClr val="626A73"/>
                </a:solidFill>
                <a:latin typeface="Arial"/>
                <a:ea typeface="Arial"/>
                <a:cs typeface="Arial"/>
              </a:defRPr>
            </a:pPr>
            <a:r>
              <a:rPr sz="1800" b="0">
                <a:solidFill>
                  <a:srgbClr val="626A73"/>
                </a:solidFill>
                <a:latin typeface="Arial"/>
                <a:ea typeface="Arial"/>
                <a:cs typeface="Arial"/>
              </a:rPr>
              <a:t>queue, reconcile and recover under authority.</a:t>
            </a:r>
          </a:p>
        </p:txBody>
      </p:sp>
      <p:sp>
        <p:nvSpPr>
          <p:cNvPr id="25" name="graphic-text-160">
            <a:extLst xmlns:a="http://schemas.openxmlformats.org/drawingml/2006/main">
              <a:ext uri="{FF2B5EF4-FFF2-40B4-BE49-F238E27FC236}">
                <a16:creationId xmlns:a16="http://schemas.microsoft.com/office/drawing/2014/main" id="{AABC4551-C5CD-47E1-9A74-7EC710039832}"/>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A common box helps identity continuity. PLCs, Fleet and WCS retain their motion and inventory authority.</a:t>
            </a:r>
          </a:p>
        </p:txBody>
      </p:sp>
    </p:spTree>
    <p:extLst>
      <p:ext uri="{BB962C8B-B14F-4D97-AF65-F5344CB8AC3E}">
        <p14:creationId xmlns:p14="http://schemas.microsoft.com/office/powerpoint/2010/main" val="386826300"/>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3E4C2CE-AC8C-4E9A-BD51-72566F5CF9A9}"/>
              </a:ext>
            </a:extLst>
          </p:cNvPr>
          <p:cNvPicPr>
            <a:picLocks xmlns:a="http://schemas.openxmlformats.org/drawingml/2006/main" noChangeAspect="1"/>
          </p:cNvPicPr>
          <p:nvPr/>
        </p:nvPicPr>
        <p:blipFill>
          <a:blip xmlns:r="http://schemas.openxmlformats.org/officeDocument/2006/relationships" xmlns:a="http://schemas.openxmlformats.org/drawingml/2006/main" r:embed="R8bd896650e264f70"/>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491F0C0-1E52-4B50-BC84-658C73AA1E4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9B2B962F-00B3-4F97-ADBE-C0CEB82E1956}"/>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Select the architecture by the binding constraint</a:t>
            </a:r>
          </a:p>
        </p:txBody>
      </p:sp>
      <p:sp>
        <p:nvSpPr>
          <p:cNvPr id="4" name="">
            <a:extLst xmlns:a="http://schemas.openxmlformats.org/drawingml/2006/main">
              <a:ext uri="{FF2B5EF4-FFF2-40B4-BE49-F238E27FC236}">
                <a16:creationId xmlns:a16="http://schemas.microsoft.com/office/drawing/2014/main" id="{5411E6A8-0242-45AB-BF36-3F168F4CFC3F}"/>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9FF9800-EC9B-49B5-B4B5-40FDA76467BD}"/>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5EB29838-35D8-40A2-826B-1EB6A095CE0B}"/>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19DCAEA6-AA92-4ACC-A79E-0F722A00157B}"/>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39</a:t>
            </a:r>
          </a:p>
        </p:txBody>
      </p:sp>
      <p:graphicFrame>
        <p:nvGraphicFramePr>
          <p:cNvPr id="8" name="">
            <a:extLst xmlns:a="http://schemas.openxmlformats.org/drawingml/2006/main">
              <a:ext uri="{FF2B5EF4-FFF2-40B4-BE49-F238E27FC236}">
                <a16:creationId xmlns:a16="http://schemas.microsoft.com/office/drawing/2014/main" id="{F6739645-7BFD-4E38-9F7F-7F130AC74024}"/>
              </a:ext>
            </a:extLst>
          </p:cNvPr>
          <p:cNvGraphicFramePr/>
          <p:nvPr/>
        </p:nvGraphicFramePr>
        <p:xfrm>
          <a:off xmlns:a="http://schemas.openxmlformats.org/drawingml/2006/main" x="571500" y="1952625"/>
          <a:ext xmlns:a="http://schemas.openxmlformats.org/drawingml/2006/main" cx="11049000" cy="3476625"/>
        </p:xfrm>
        <a:graphic xmlns:a="http://schemas.openxmlformats.org/drawingml/2006/main">
          <a:graphicData uri="http://schemas.openxmlformats.org/drawingml/2006/table">
            <a:tbl>
              <a:tblPr/>
              <a:tblGrid>
                <a:gridCol w="4476750"/>
                <a:gridCol w="2333625"/>
                <a:gridCol w="4238625"/>
              </a:tblGrid>
              <a:tr h="579438">
                <a:tc>
                  <a:txBody>
                    <a:bodyPr>
                      <a:noAutofit/>
                    </a:bodyPr>
                    <a:lstStyle/>
                    <a:p>
                      <a:r>
                        <a:rPr sz="1725" b="1">
                          <a:solidFill>
                            <a:srgbClr val="FFFFFF"/>
                          </a:solidFill>
                          <a:latin typeface="Arial"/>
                          <a:ea typeface="Arial"/>
                          <a:cs typeface="Arial"/>
                        </a:rPr>
                        <a:t>Customer priority</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Candidate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Condition to demonstrate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79438">
                <a:tc>
                  <a:txBody>
                    <a:bodyPr>
                      <a:noAutofit/>
                    </a:bodyPr>
                    <a:lstStyle/>
                    <a:p>
                      <a:r>
                        <a:rPr sz="1725" b="0">
                          <a:solidFill>
                            <a:srgbClr val="202429"/>
                          </a:solidFill>
                          <a:latin typeface="Arial"/>
                          <a:ea typeface="Arial"/>
                          <a:cs typeface="Arial"/>
                        </a:rPr>
                        <a:t>Lowest initial capital / minimal change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A / Retain</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Trolleys serviceable; repacking acceptable</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79438">
                <a:tc>
                  <a:txBody>
                    <a:bodyPr>
                      <a:noAutofit/>
                    </a:bodyPr>
                    <a:lstStyle/>
                    <a:p>
                      <a:r>
                        <a:rPr sz="1725" b="0">
                          <a:solidFill>
                            <a:srgbClr val="202429"/>
                          </a:solidFill>
                          <a:latin typeface="Arial"/>
                          <a:ea typeface="Arial"/>
                          <a:cs typeface="Arial"/>
                        </a:rPr>
                        <a:t>One common container, retain all ergonomics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B / Adapt all</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Full trolley conversion justified despite floor use</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79438">
                <a:tc>
                  <a:txBody>
                    <a:bodyPr>
                      <a:noAutofit/>
                    </a:bodyPr>
                    <a:lstStyle/>
                    <a:p>
                      <a:r>
                        <a:rPr sz="1725" b="0">
                          <a:solidFill>
                            <a:srgbClr val="202429"/>
                          </a:solidFill>
                          <a:latin typeface="Arial"/>
                          <a:ea typeface="Arial"/>
                          <a:cs typeface="Arial"/>
                        </a:rPr>
                        <a:t>Compact buffers and flexible point-to-point flow</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C / Jack</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Container access / lift stations and clearance approved</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79438">
                <a:tc>
                  <a:txBody>
                    <a:bodyPr>
                      <a:noAutofit/>
                    </a:bodyPr>
                    <a:lstStyle/>
                    <a:p>
                      <a:r>
                        <a:rPr sz="1725" b="0">
                          <a:solidFill>
                            <a:srgbClr val="202429"/>
                          </a:solidFill>
                          <a:latin typeface="Arial"/>
                          <a:ea typeface="Arial"/>
                          <a:cs typeface="Arial"/>
                        </a:rPr>
                        <a:t>Repeatable automatic transfer lanes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D / Conveyor</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Measured transfer frequency pays for powered docks</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79438">
                <a:tc>
                  <a:txBody>
                    <a:bodyPr>
                      <a:noAutofit/>
                    </a:bodyPr>
                    <a:lstStyle/>
                    <a:p>
                      <a:r>
                        <a:rPr sz="1725" b="0">
                          <a:solidFill>
                            <a:srgbClr val="202429"/>
                          </a:solidFill>
                          <a:latin typeface="Arial"/>
                          <a:ea typeface="Arial"/>
                          <a:cs typeface="Arial"/>
                        </a:rPr>
                        <a:t>Preserve ergonomics with fewer circulating trolleys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E / Hybrid</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Stationary trolley dock safely accepts the rigid base</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bl>
          </a:graphicData>
        </a:graphic>
      </p:graphicFrame>
      <p:sp>
        <p:nvSpPr>
          <p:cNvPr id="9" name="text-6">
            <a:extLst xmlns:a="http://schemas.openxmlformats.org/drawingml/2006/main">
              <a:ext uri="{FF2B5EF4-FFF2-40B4-BE49-F238E27FC236}">
                <a16:creationId xmlns:a16="http://schemas.microsoft.com/office/drawing/2014/main" id="{F2E10341-7A51-49F6-B51E-4EAD6AFE5D1E}"/>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Ask PWMS to weight capital, floor constraints, labour, process access and change risk before selecting.</a:t>
            </a:r>
          </a:p>
        </p:txBody>
      </p:sp>
    </p:spTree>
    <p:extLst>
      <p:ext uri="{BB962C8B-B14F-4D97-AF65-F5344CB8AC3E}">
        <p14:creationId xmlns:p14="http://schemas.microsoft.com/office/powerpoint/2010/main" val="1032510216"/>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32" name="">
            <a:extLst xmlns:a="http://schemas.openxmlformats.org/drawingml/2006/main">
              <a:ext uri="{FF2B5EF4-FFF2-40B4-BE49-F238E27FC236}">
                <a16:creationId xmlns:a16="http://schemas.microsoft.com/office/drawing/2014/main" id="{1CEC2E4B-ED2B-4D18-BB9A-BFCAB45BCA27}"/>
              </a:ext>
            </a:extLst>
          </p:cNvPr>
          <p:cNvCxnSpPr>
            <a:stCxn xmlns:a="http://schemas.openxmlformats.org/drawingml/2006/main" id="26" idx="3"/>
            <a:endCxn xmlns:a="http://schemas.openxmlformats.org/drawingml/2006/main" id="30" idx="1"/>
          </p:cNvCxnSpPr>
          <p:nvPr/>
        </p:nvCxnSpPr>
        <p:spPr>
          <a:xfrm xmlns:a="http://schemas.openxmlformats.org/drawingml/2006/main">
            <a:off x="7629525" y="4452938"/>
            <a:ext cx="13335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8" name="">
            <a:extLst xmlns:a="http://schemas.openxmlformats.org/drawingml/2006/main">
              <a:ext uri="{FF2B5EF4-FFF2-40B4-BE49-F238E27FC236}">
                <a16:creationId xmlns:a16="http://schemas.microsoft.com/office/drawing/2014/main" id="{FEAB83BC-1930-4BE5-9684-4FA0236908D3}"/>
              </a:ext>
            </a:extLst>
          </p:cNvPr>
          <p:cNvCxnSpPr>
            <a:stCxn xmlns:a="http://schemas.openxmlformats.org/drawingml/2006/main" id="23" idx="3"/>
            <a:endCxn xmlns:a="http://schemas.openxmlformats.org/drawingml/2006/main" id="26" idx="1"/>
          </p:cNvCxnSpPr>
          <p:nvPr/>
        </p:nvCxnSpPr>
        <p:spPr>
          <a:xfrm xmlns:a="http://schemas.openxmlformats.org/drawingml/2006/main">
            <a:off x="3819525" y="4452938"/>
            <a:ext cx="13335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21" name="">
            <a:extLst xmlns:a="http://schemas.openxmlformats.org/drawingml/2006/main">
              <a:ext uri="{FF2B5EF4-FFF2-40B4-BE49-F238E27FC236}">
                <a16:creationId xmlns:a16="http://schemas.microsoft.com/office/drawing/2014/main" id="{936B3587-C57F-4B7E-A16D-098E197FE07C}"/>
              </a:ext>
            </a:extLst>
          </p:cNvPr>
          <p:cNvCxnSpPr>
            <a:stCxn xmlns:a="http://schemas.openxmlformats.org/drawingml/2006/main" id="15" idx="3"/>
            <a:endCxn xmlns:a="http://schemas.openxmlformats.org/drawingml/2006/main" id="19" idx="1"/>
          </p:cNvCxnSpPr>
          <p:nvPr/>
        </p:nvCxnSpPr>
        <p:spPr>
          <a:xfrm xmlns:a="http://schemas.openxmlformats.org/drawingml/2006/main">
            <a:off x="7629525" y="2528888"/>
            <a:ext cx="13335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cxnSp>
        <p:nvCxnSpPr>
          <p:cNvPr id="17" name="">
            <a:extLst xmlns:a="http://schemas.openxmlformats.org/drawingml/2006/main">
              <a:ext uri="{FF2B5EF4-FFF2-40B4-BE49-F238E27FC236}">
                <a16:creationId xmlns:a16="http://schemas.microsoft.com/office/drawing/2014/main" id="{1E60EFD8-D659-4A04-AEB7-79526AB111D0}"/>
              </a:ext>
            </a:extLst>
          </p:cNvPr>
          <p:cNvCxnSpPr>
            <a:stCxn xmlns:a="http://schemas.openxmlformats.org/drawingml/2006/main" id="12" idx="3"/>
            <a:endCxn xmlns:a="http://schemas.openxmlformats.org/drawingml/2006/main" id="15" idx="1"/>
          </p:cNvCxnSpPr>
          <p:nvPr/>
        </p:nvCxnSpPr>
        <p:spPr>
          <a:xfrm xmlns:a="http://schemas.openxmlformats.org/drawingml/2006/main">
            <a:off x="3819525" y="2528888"/>
            <a:ext cx="1333500" cy="0"/>
          </a:xfrm>
          <a:prstGeom xmlns:a="http://schemas.openxmlformats.org/drawingml/2006/main" prst="straightConnector1">
            <a:avLst/>
          </a:prstGeom>
          <a:ln xmlns:a="http://schemas.openxmlformats.org/drawingml/2006/main" w="21908">
            <a:solidFill>
              <a:srgbClr val="C51E2C"/>
            </a:solidFill>
            <a:prstDash val="solid"/>
            <a:tailEnd type="triangle" w="med" len="med"/>
          </a:ln>
        </p:spPr>
      </p:cxnSp>
      <p:pic>
        <p:nvPicPr>
          <p:cNvPr id="10" name="">
            <a:extLst xmlns:a="http://schemas.openxmlformats.org/drawingml/2006/main">
              <a:ext uri="{FF2B5EF4-FFF2-40B4-BE49-F238E27FC236}">
                <a16:creationId xmlns:a16="http://schemas.microsoft.com/office/drawing/2014/main" id="{32EFD2EF-9B5D-4DF6-A0D5-FD1109CD5261}"/>
              </a:ext>
            </a:extLst>
          </p:cNvPr>
          <p:cNvPicPr>
            <a:picLocks xmlns:a="http://schemas.openxmlformats.org/drawingml/2006/main" noChangeAspect="1"/>
          </p:cNvPicPr>
          <p:nvPr/>
        </p:nvPicPr>
        <p:blipFill>
          <a:blip xmlns:r="http://schemas.openxmlformats.org/officeDocument/2006/relationships" xmlns:a="http://schemas.openxmlformats.org/drawingml/2006/main" r:embed="R94e4aed2864b45cf"/>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12A79A4-156E-407F-9625-3177F9C5B48D}"/>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7B23F18F-0A70-43B9-B8B6-A74672A60D5F}"/>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Six gates before factory rollout</a:t>
            </a:r>
          </a:p>
        </p:txBody>
      </p:sp>
      <p:sp>
        <p:nvSpPr>
          <p:cNvPr id="4" name="">
            <a:extLst xmlns:a="http://schemas.openxmlformats.org/drawingml/2006/main">
              <a:ext uri="{FF2B5EF4-FFF2-40B4-BE49-F238E27FC236}">
                <a16:creationId xmlns:a16="http://schemas.microsoft.com/office/drawing/2014/main" id="{2045AE4D-3AC6-4058-A00D-F1C3DE664095}"/>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8377E87-8D4F-43E1-A422-12AE0D7E59FA}"/>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1434491-89FE-4BAF-9B6D-C132CAB8D178}"/>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565ED16C-D85E-4208-BC0F-05DFA6B6E1D6}"/>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40</a:t>
            </a:r>
          </a:p>
        </p:txBody>
      </p:sp>
      <p:sp>
        <p:nvSpPr>
          <p:cNvPr id="11" name="graphic-text-161">
            <a:extLst xmlns:a="http://schemas.openxmlformats.org/drawingml/2006/main">
              <a:ext uri="{FF2B5EF4-FFF2-40B4-BE49-F238E27FC236}">
                <a16:creationId xmlns:a16="http://schemas.microsoft.com/office/drawing/2014/main" id="{68E84089-DCD9-48B0-9439-227C894FF3D3}"/>
              </a:ext>
            </a:extLst>
          </p:cNvPr>
          <p:cNvSpPr>
            <a:spLocks xmlns:a="http://schemas.openxmlformats.org/drawingml/2006/main" noGrp="1"/>
          </p:cNvSpPr>
          <p:nvPr/>
        </p:nvSpPr>
        <p:spPr>
          <a:xfrm xmlns:a="http://schemas.openxmlformats.org/drawingml/2006/main">
            <a:off x="1343025" y="180975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01</a:t>
            </a:r>
          </a:p>
        </p:txBody>
      </p:sp>
      <p:sp>
        <p:nvSpPr>
          <p:cNvPr id="12" name="flow-node-162">
            <a:extLst xmlns:a="http://schemas.openxmlformats.org/drawingml/2006/main">
              <a:ext uri="{FF2B5EF4-FFF2-40B4-BE49-F238E27FC236}">
                <a16:creationId xmlns:a16="http://schemas.microsoft.com/office/drawing/2014/main" id="{BA9C84D1-D527-48B2-B215-7DD6685F5B64}"/>
              </a:ext>
            </a:extLst>
          </p:cNvPr>
          <p:cNvSpPr>
            <a:spLocks xmlns:a="http://schemas.openxmlformats.org/drawingml/2006/main" noGrp="1"/>
          </p:cNvSpPr>
          <p:nvPr/>
        </p:nvSpPr>
        <p:spPr>
          <a:xfrm xmlns:a="http://schemas.openxmlformats.org/drawingml/2006/main">
            <a:off x="1343025" y="226695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Measure</a:t>
            </a:r>
          </a:p>
        </p:txBody>
      </p:sp>
      <p:sp>
        <p:nvSpPr>
          <p:cNvPr id="13" name="graphic-text-163">
            <a:extLst xmlns:a="http://schemas.openxmlformats.org/drawingml/2006/main">
              <a:ext uri="{FF2B5EF4-FFF2-40B4-BE49-F238E27FC236}">
                <a16:creationId xmlns:a16="http://schemas.microsoft.com/office/drawing/2014/main" id="{5DD7B03F-F86B-4E6B-958D-51590C61A374}"/>
              </a:ext>
            </a:extLst>
          </p:cNvPr>
          <p:cNvSpPr>
            <a:spLocks xmlns:a="http://schemas.openxmlformats.org/drawingml/2006/main" noGrp="1"/>
          </p:cNvSpPr>
          <p:nvPr/>
        </p:nvSpPr>
        <p:spPr>
          <a:xfrm xmlns:a="http://schemas.openxmlformats.org/drawingml/2006/main">
            <a:off x="1352550" y="295275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Loads, dimensions,</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route and inventory</a:t>
            </a:r>
          </a:p>
        </p:txBody>
      </p:sp>
      <p:sp>
        <p:nvSpPr>
          <p:cNvPr id="14" name="graphic-text-164">
            <a:extLst xmlns:a="http://schemas.openxmlformats.org/drawingml/2006/main">
              <a:ext uri="{FF2B5EF4-FFF2-40B4-BE49-F238E27FC236}">
                <a16:creationId xmlns:a16="http://schemas.microsoft.com/office/drawing/2014/main" id="{8E3A914F-5FFC-4D1A-A58D-7EB177F7970A}"/>
              </a:ext>
            </a:extLst>
          </p:cNvPr>
          <p:cNvSpPr>
            <a:spLocks xmlns:a="http://schemas.openxmlformats.org/drawingml/2006/main" noGrp="1"/>
          </p:cNvSpPr>
          <p:nvPr/>
        </p:nvSpPr>
        <p:spPr>
          <a:xfrm xmlns:a="http://schemas.openxmlformats.org/drawingml/2006/main">
            <a:off x="5153025" y="180975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02</a:t>
            </a:r>
          </a:p>
        </p:txBody>
      </p:sp>
      <p:sp>
        <p:nvSpPr>
          <p:cNvPr id="15" name="flow-node-165">
            <a:extLst xmlns:a="http://schemas.openxmlformats.org/drawingml/2006/main">
              <a:ext uri="{FF2B5EF4-FFF2-40B4-BE49-F238E27FC236}">
                <a16:creationId xmlns:a16="http://schemas.microsoft.com/office/drawing/2014/main" id="{E758CF16-B338-4E80-B07F-1210DD9442E9}"/>
              </a:ext>
            </a:extLst>
          </p:cNvPr>
          <p:cNvSpPr>
            <a:spLocks xmlns:a="http://schemas.openxmlformats.org/drawingml/2006/main" noGrp="1"/>
          </p:cNvSpPr>
          <p:nvPr/>
        </p:nvSpPr>
        <p:spPr>
          <a:xfrm xmlns:a="http://schemas.openxmlformats.org/drawingml/2006/main">
            <a:off x="5153025" y="226695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Prototype</a:t>
            </a:r>
          </a:p>
        </p:txBody>
      </p:sp>
      <p:sp>
        <p:nvSpPr>
          <p:cNvPr id="16" name="graphic-text-166">
            <a:extLst xmlns:a="http://schemas.openxmlformats.org/drawingml/2006/main">
              <a:ext uri="{FF2B5EF4-FFF2-40B4-BE49-F238E27FC236}">
                <a16:creationId xmlns:a16="http://schemas.microsoft.com/office/drawing/2014/main" id="{F0F93E4A-7C65-467E-8426-124A3DB735FA}"/>
              </a:ext>
            </a:extLst>
          </p:cNvPr>
          <p:cNvSpPr>
            <a:spLocks xmlns:a="http://schemas.openxmlformats.org/drawingml/2006/main" noGrp="1"/>
          </p:cNvSpPr>
          <p:nvPr/>
        </p:nvSpPr>
        <p:spPr>
          <a:xfrm xmlns:a="http://schemas.openxmlformats.org/drawingml/2006/main">
            <a:off x="5162550" y="295275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Base, nest, locks</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and product protection</a:t>
            </a:r>
          </a:p>
        </p:txBody>
      </p:sp>
      <p:sp>
        <p:nvSpPr>
          <p:cNvPr id="18" name="graphic-text-167">
            <a:extLst xmlns:a="http://schemas.openxmlformats.org/drawingml/2006/main">
              <a:ext uri="{FF2B5EF4-FFF2-40B4-BE49-F238E27FC236}">
                <a16:creationId xmlns:a16="http://schemas.microsoft.com/office/drawing/2014/main" id="{E11391C7-B36D-4F80-B7B6-FDCC8CA6CAE6}"/>
              </a:ext>
            </a:extLst>
          </p:cNvPr>
          <p:cNvSpPr>
            <a:spLocks xmlns:a="http://schemas.openxmlformats.org/drawingml/2006/main" noGrp="1"/>
          </p:cNvSpPr>
          <p:nvPr/>
        </p:nvSpPr>
        <p:spPr>
          <a:xfrm xmlns:a="http://schemas.openxmlformats.org/drawingml/2006/main">
            <a:off x="8963025" y="180975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03</a:t>
            </a:r>
          </a:p>
        </p:txBody>
      </p:sp>
      <p:sp>
        <p:nvSpPr>
          <p:cNvPr id="19" name="flow-node-168">
            <a:extLst xmlns:a="http://schemas.openxmlformats.org/drawingml/2006/main">
              <a:ext uri="{FF2B5EF4-FFF2-40B4-BE49-F238E27FC236}">
                <a16:creationId xmlns:a16="http://schemas.microsoft.com/office/drawing/2014/main" id="{6A808BB7-4E30-4FDB-8E94-A91FA7398C81}"/>
              </a:ext>
            </a:extLst>
          </p:cNvPr>
          <p:cNvSpPr>
            <a:spLocks xmlns:a="http://schemas.openxmlformats.org/drawingml/2006/main" noGrp="1"/>
          </p:cNvSpPr>
          <p:nvPr/>
        </p:nvSpPr>
        <p:spPr>
          <a:xfrm xmlns:a="http://schemas.openxmlformats.org/drawingml/2006/main">
            <a:off x="8963025" y="226695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Operator trial</a:t>
            </a:r>
          </a:p>
        </p:txBody>
      </p:sp>
      <p:sp>
        <p:nvSpPr>
          <p:cNvPr id="20" name="graphic-text-169">
            <a:extLst xmlns:a="http://schemas.openxmlformats.org/drawingml/2006/main">
              <a:ext uri="{FF2B5EF4-FFF2-40B4-BE49-F238E27FC236}">
                <a16:creationId xmlns:a16="http://schemas.microsoft.com/office/drawing/2014/main" id="{949EA208-CAA4-4525-9599-8C9501D1E0B4}"/>
              </a:ext>
            </a:extLst>
          </p:cNvPr>
          <p:cNvSpPr>
            <a:spLocks xmlns:a="http://schemas.openxmlformats.org/drawingml/2006/main" noGrp="1"/>
          </p:cNvSpPr>
          <p:nvPr/>
        </p:nvSpPr>
        <p:spPr>
          <a:xfrm xmlns:a="http://schemas.openxmlformats.org/drawingml/2006/main">
            <a:off x="8972550" y="295275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Reach, height, tilt</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and fixture access</a:t>
            </a:r>
          </a:p>
        </p:txBody>
      </p:sp>
      <p:sp>
        <p:nvSpPr>
          <p:cNvPr id="22" name="graphic-text-170">
            <a:extLst xmlns:a="http://schemas.openxmlformats.org/drawingml/2006/main">
              <a:ext uri="{FF2B5EF4-FFF2-40B4-BE49-F238E27FC236}">
                <a16:creationId xmlns:a16="http://schemas.microsoft.com/office/drawing/2014/main" id="{E29ED6BD-2BB8-48B4-AC5F-AB82063BE5A0}"/>
              </a:ext>
            </a:extLst>
          </p:cNvPr>
          <p:cNvSpPr>
            <a:spLocks xmlns:a="http://schemas.openxmlformats.org/drawingml/2006/main" noGrp="1"/>
          </p:cNvSpPr>
          <p:nvPr/>
        </p:nvSpPr>
        <p:spPr>
          <a:xfrm xmlns:a="http://schemas.openxmlformats.org/drawingml/2006/main">
            <a:off x="1343025" y="373380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04</a:t>
            </a:r>
          </a:p>
        </p:txBody>
      </p:sp>
      <p:sp>
        <p:nvSpPr>
          <p:cNvPr id="23" name="flow-node-171">
            <a:extLst xmlns:a="http://schemas.openxmlformats.org/drawingml/2006/main">
              <a:ext uri="{FF2B5EF4-FFF2-40B4-BE49-F238E27FC236}">
                <a16:creationId xmlns:a16="http://schemas.microsoft.com/office/drawing/2014/main" id="{BFB75A5F-0DC9-4E92-B2AA-A04E7AA7DD5E}"/>
              </a:ext>
            </a:extLst>
          </p:cNvPr>
          <p:cNvSpPr>
            <a:spLocks xmlns:a="http://schemas.openxmlformats.org/drawingml/2006/main" noGrp="1"/>
          </p:cNvSpPr>
          <p:nvPr/>
        </p:nvSpPr>
        <p:spPr>
          <a:xfrm xmlns:a="http://schemas.openxmlformats.org/drawingml/2006/main">
            <a:off x="1343025" y="419100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AMR pilot</a:t>
            </a:r>
          </a:p>
        </p:txBody>
      </p:sp>
      <p:sp>
        <p:nvSpPr>
          <p:cNvPr id="24" name="graphic-text-172">
            <a:extLst xmlns:a="http://schemas.openxmlformats.org/drawingml/2006/main">
              <a:ext uri="{FF2B5EF4-FFF2-40B4-BE49-F238E27FC236}">
                <a16:creationId xmlns:a16="http://schemas.microsoft.com/office/drawing/2014/main" id="{0BD39568-E4D8-423B-BD61-11DC13504353}"/>
              </a:ext>
            </a:extLst>
          </p:cNvPr>
          <p:cNvSpPr>
            <a:spLocks xmlns:a="http://schemas.openxmlformats.org/drawingml/2006/main" noGrp="1"/>
          </p:cNvSpPr>
          <p:nvPr/>
        </p:nvSpPr>
        <p:spPr>
          <a:xfrm xmlns:a="http://schemas.openxmlformats.org/drawingml/2006/main">
            <a:off x="1352550" y="487680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Handoff time, ID</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and safe recovery</a:t>
            </a:r>
          </a:p>
        </p:txBody>
      </p:sp>
      <p:sp>
        <p:nvSpPr>
          <p:cNvPr id="25" name="graphic-text-173">
            <a:extLst xmlns:a="http://schemas.openxmlformats.org/drawingml/2006/main">
              <a:ext uri="{FF2B5EF4-FFF2-40B4-BE49-F238E27FC236}">
                <a16:creationId xmlns:a16="http://schemas.microsoft.com/office/drawing/2014/main" id="{EB83461B-2877-4846-AF43-D9BC08B1B75C}"/>
              </a:ext>
            </a:extLst>
          </p:cNvPr>
          <p:cNvSpPr>
            <a:spLocks xmlns:a="http://schemas.openxmlformats.org/drawingml/2006/main" noGrp="1"/>
          </p:cNvSpPr>
          <p:nvPr/>
        </p:nvSpPr>
        <p:spPr>
          <a:xfrm xmlns:a="http://schemas.openxmlformats.org/drawingml/2006/main">
            <a:off x="5153025" y="373380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05</a:t>
            </a:r>
          </a:p>
        </p:txBody>
      </p:sp>
      <p:sp>
        <p:nvSpPr>
          <p:cNvPr id="26" name="flow-node-174">
            <a:extLst xmlns:a="http://schemas.openxmlformats.org/drawingml/2006/main">
              <a:ext uri="{FF2B5EF4-FFF2-40B4-BE49-F238E27FC236}">
                <a16:creationId xmlns:a16="http://schemas.microsoft.com/office/drawing/2014/main" id="{D0E7D80E-40AD-48F5-9FAE-274674CE9908}"/>
              </a:ext>
            </a:extLst>
          </p:cNvPr>
          <p:cNvSpPr>
            <a:spLocks xmlns:a="http://schemas.openxmlformats.org/drawingml/2006/main" noGrp="1"/>
          </p:cNvSpPr>
          <p:nvPr/>
        </p:nvSpPr>
        <p:spPr>
          <a:xfrm xmlns:a="http://schemas.openxmlformats.org/drawingml/2006/main">
            <a:off x="5153025" y="419100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Store + fleet</a:t>
            </a:r>
          </a:p>
        </p:txBody>
      </p:sp>
      <p:sp>
        <p:nvSpPr>
          <p:cNvPr id="27" name="graphic-text-175">
            <a:extLst xmlns:a="http://schemas.openxmlformats.org/drawingml/2006/main">
              <a:ext uri="{FF2B5EF4-FFF2-40B4-BE49-F238E27FC236}">
                <a16:creationId xmlns:a16="http://schemas.microsoft.com/office/drawing/2014/main" id="{5DE9A75C-27C4-44EF-A532-C124D83B4407}"/>
              </a:ext>
            </a:extLst>
          </p:cNvPr>
          <p:cNvSpPr>
            <a:spLocks xmlns:a="http://schemas.openxmlformats.org/drawingml/2006/main" noGrp="1"/>
          </p:cNvSpPr>
          <p:nvPr/>
        </p:nvSpPr>
        <p:spPr>
          <a:xfrm xmlns:a="http://schemas.openxmlformats.org/drawingml/2006/main">
            <a:off x="5162550" y="487680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ASRS capacity, peaks</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and failure response</a:t>
            </a:r>
          </a:p>
        </p:txBody>
      </p:sp>
      <p:sp>
        <p:nvSpPr>
          <p:cNvPr id="29" name="graphic-text-176">
            <a:extLst xmlns:a="http://schemas.openxmlformats.org/drawingml/2006/main">
              <a:ext uri="{FF2B5EF4-FFF2-40B4-BE49-F238E27FC236}">
                <a16:creationId xmlns:a16="http://schemas.microsoft.com/office/drawing/2014/main" id="{67B34EE7-6F88-42D2-8DBA-58A22DF4A4C6}"/>
              </a:ext>
            </a:extLst>
          </p:cNvPr>
          <p:cNvSpPr>
            <a:spLocks xmlns:a="http://schemas.openxmlformats.org/drawingml/2006/main" noGrp="1"/>
          </p:cNvSpPr>
          <p:nvPr/>
        </p:nvSpPr>
        <p:spPr>
          <a:xfrm xmlns:a="http://schemas.openxmlformats.org/drawingml/2006/main">
            <a:off x="8963025" y="3733800"/>
            <a:ext cx="723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2250" b="1">
                <a:solidFill>
                  <a:srgbClr val="C51E2C"/>
                </a:solidFill>
                <a:latin typeface="Arial"/>
                <a:ea typeface="Arial"/>
                <a:cs typeface="Arial"/>
              </a:defRPr>
            </a:defPPr>
          </a:lstStyle>
          <a:p xmlns:a="http://schemas.openxmlformats.org/drawingml/2006/main">
            <a:pPr algn="l">
              <a:buNone/>
              <a:defRPr sz="2250" b="1">
                <a:solidFill>
                  <a:srgbClr val="C51E2C"/>
                </a:solidFill>
                <a:latin typeface="Arial"/>
                <a:ea typeface="Arial"/>
                <a:cs typeface="Arial"/>
              </a:defRPr>
            </a:pPr>
            <a:r>
              <a:rPr sz="2250" b="1">
                <a:solidFill>
                  <a:srgbClr val="C51E2C"/>
                </a:solidFill>
                <a:latin typeface="Arial"/>
                <a:ea typeface="Arial"/>
                <a:cs typeface="Arial"/>
              </a:rPr>
              <a:t>06</a:t>
            </a:r>
          </a:p>
        </p:txBody>
      </p:sp>
      <p:sp>
        <p:nvSpPr>
          <p:cNvPr id="30" name="flow-node-177">
            <a:extLst xmlns:a="http://schemas.openxmlformats.org/drawingml/2006/main">
              <a:ext uri="{FF2B5EF4-FFF2-40B4-BE49-F238E27FC236}">
                <a16:creationId xmlns:a16="http://schemas.microsoft.com/office/drawing/2014/main" id="{EFB2C7AF-1E71-4905-B569-985CDE19855E}"/>
              </a:ext>
            </a:extLst>
          </p:cNvPr>
          <p:cNvSpPr>
            <a:spLocks xmlns:a="http://schemas.openxmlformats.org/drawingml/2006/main" noGrp="1"/>
          </p:cNvSpPr>
          <p:nvPr/>
        </p:nvSpPr>
        <p:spPr>
          <a:xfrm xmlns:a="http://schemas.openxmlformats.org/drawingml/2006/main">
            <a:off x="8963025" y="4191000"/>
            <a:ext cx="2476500" cy="523875"/>
          </a:xfrm>
          <a:prstGeom xmlns:a="http://schemas.openxmlformats.org/drawingml/2006/main" prst="rect">
            <a:avLst/>
          </a:prstGeom>
          <a:solidFill xmlns:a="http://schemas.openxmlformats.org/drawingml/2006/main">
            <a:srgbClr val="242629"/>
          </a:solidFill>
          <a:ln xmlns:a="http://schemas.openxmlformats.org/drawingml/2006/main" w="0">
            <a:noFill/>
            <a:prstDash val="solid"/>
          </a:ln>
        </p:spPr>
        <p:txBody>
          <a:bodyPr xmlns:a="http://schemas.openxmlformats.org/drawingml/2006/main" lIns="85725" tIns="85725" rIns="85725" bIns="85725" anchor="ctr"/>
          <a:lstStyle xmlns:a="http://schemas.openxmlformats.org/drawingml/2006/main">
            <a:defPPr algn="ctr">
              <a:defRPr sz="1875" b="1">
                <a:solidFill>
                  <a:srgbClr val="FFFFFF"/>
                </a:solidFill>
                <a:latin typeface="Arial"/>
                <a:ea typeface="Arial"/>
                <a:cs typeface="Arial"/>
              </a:defRPr>
            </a:defPPr>
          </a:lstStyle>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Commercial</a:t>
            </a:r>
          </a:p>
        </p:txBody>
      </p:sp>
      <p:sp>
        <p:nvSpPr>
          <p:cNvPr id="31" name="graphic-text-178">
            <a:extLst xmlns:a="http://schemas.openxmlformats.org/drawingml/2006/main">
              <a:ext uri="{FF2B5EF4-FFF2-40B4-BE49-F238E27FC236}">
                <a16:creationId xmlns:a16="http://schemas.microsoft.com/office/drawing/2014/main" id="{51FDDE1D-56C9-41AC-8A86-DAF897FCBC77}"/>
              </a:ext>
            </a:extLst>
          </p:cNvPr>
          <p:cNvSpPr>
            <a:spLocks xmlns:a="http://schemas.openxmlformats.org/drawingml/2006/main" noGrp="1"/>
          </p:cNvSpPr>
          <p:nvPr/>
        </p:nvSpPr>
        <p:spPr>
          <a:xfrm xmlns:a="http://schemas.openxmlformats.org/drawingml/2006/main">
            <a:off x="8972550" y="4876800"/>
            <a:ext cx="2619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725" b="0">
                <a:solidFill>
                  <a:srgbClr val="626A73"/>
                </a:solidFill>
                <a:latin typeface="Arial"/>
                <a:ea typeface="Arial"/>
                <a:cs typeface="Arial"/>
              </a:defRPr>
            </a:defPPr>
          </a:lstStyle>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Matched scope, quotes</a:t>
            </a:r>
          </a:p>
          <a:p xmlns:a="http://schemas.openxmlformats.org/drawingml/2006/main">
            <a:pPr algn="l">
              <a:buNone/>
              <a:defRPr sz="1725" b="0">
                <a:solidFill>
                  <a:srgbClr val="626A73"/>
                </a:solidFill>
                <a:latin typeface="Arial"/>
                <a:ea typeface="Arial"/>
                <a:cs typeface="Arial"/>
              </a:defRPr>
            </a:pPr>
            <a:r>
              <a:rPr sz="1725" b="0">
                <a:solidFill>
                  <a:srgbClr val="626A73"/>
                </a:solidFill>
                <a:latin typeface="Arial"/>
                <a:ea typeface="Arial"/>
                <a:cs typeface="Arial"/>
              </a:rPr>
              <a:t>and FAT / SAT criteria</a:t>
            </a:r>
          </a:p>
        </p:txBody>
      </p:sp>
      <p:sp>
        <p:nvSpPr>
          <p:cNvPr id="33" name="graphic-text-179">
            <a:extLst xmlns:a="http://schemas.openxmlformats.org/drawingml/2006/main">
              <a:ext uri="{FF2B5EF4-FFF2-40B4-BE49-F238E27FC236}">
                <a16:creationId xmlns:a16="http://schemas.microsoft.com/office/drawing/2014/main" id="{7CDD22DE-6A5D-4DB1-8469-8D6D0FC9D5F5}"/>
              </a:ext>
            </a:extLst>
          </p:cNvPr>
          <p:cNvSpPr>
            <a:spLocks xmlns:a="http://schemas.openxmlformats.org/drawingml/2006/main" noGrp="1"/>
          </p:cNvSpPr>
          <p:nvPr/>
        </p:nvSpPr>
        <p:spPr>
          <a:xfrm xmlns:a="http://schemas.openxmlformats.org/drawingml/2006/main">
            <a:off x="571500" y="594360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l">
              <a:defRPr sz="1425" b="1">
                <a:solidFill>
                  <a:srgbClr val="C51E2C"/>
                </a:solidFill>
                <a:latin typeface="Arial"/>
                <a:ea typeface="Arial"/>
                <a:cs typeface="Arial"/>
              </a:defRPr>
            </a:defPPr>
          </a:lstStyle>
          <a:p xmlns:a="http://schemas.openxmlformats.org/drawingml/2006/main">
            <a:pPr algn="l">
              <a:buNone/>
              <a:defRPr sz="1425" b="1">
                <a:solidFill>
                  <a:srgbClr val="C51E2C"/>
                </a:solidFill>
                <a:latin typeface="Arial"/>
                <a:ea typeface="Arial"/>
                <a:cs typeface="Arial"/>
              </a:defRPr>
            </a:pPr>
            <a:r>
              <a:rPr sz="1425" b="1">
                <a:solidFill>
                  <a:srgbClr val="C51E2C"/>
                </a:solidFill>
                <a:latin typeface="Arial"/>
                <a:ea typeface="Arial"/>
                <a:cs typeface="Arial"/>
              </a:rPr>
              <a:t>Pilot E against an A control route. Keep C and D available until trials resolve the actual handoff.</a:t>
            </a:r>
          </a:p>
        </p:txBody>
      </p:sp>
    </p:spTree>
    <p:extLst>
      <p:ext uri="{BB962C8B-B14F-4D97-AF65-F5344CB8AC3E}">
        <p14:creationId xmlns:p14="http://schemas.microsoft.com/office/powerpoint/2010/main" val="59134033"/>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DC8E62C-92A5-4B2D-8377-E8602374C5D4}"/>
              </a:ext>
            </a:extLst>
          </p:cNvPr>
          <p:cNvPicPr>
            <a:picLocks xmlns:a="http://schemas.openxmlformats.org/drawingml/2006/main" noChangeAspect="1"/>
          </p:cNvPicPr>
          <p:nvPr/>
        </p:nvPicPr>
        <p:blipFill>
          <a:blip xmlns:r="http://schemas.openxmlformats.org/officeDocument/2006/relationships" xmlns:a="http://schemas.openxmlformats.org/drawingml/2006/main" r:embed="R4e13aa9b25f94f8e"/>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BA582D8E-F18E-4973-8006-353FF66E58F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9B65EC32-F523-4013-B40C-5D40E02A2E30}"/>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 pilot is a bounded engineering experiment</a:t>
            </a:r>
          </a:p>
        </p:txBody>
      </p:sp>
      <p:sp>
        <p:nvSpPr>
          <p:cNvPr id="4" name="">
            <a:extLst xmlns:a="http://schemas.openxmlformats.org/drawingml/2006/main">
              <a:ext uri="{FF2B5EF4-FFF2-40B4-BE49-F238E27FC236}">
                <a16:creationId xmlns:a16="http://schemas.microsoft.com/office/drawing/2014/main" id="{F1F06579-4F34-4FCD-B99D-31E3CEF9A4CC}"/>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6CA957F-5B28-43C8-BF15-9140AF55B4C5}"/>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47683916-91FA-4D98-9AC4-3C193CD8DE38}"/>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0718DD6F-33E8-46F8-B272-6E5BF31E94E3}"/>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41</a:t>
            </a:r>
          </a:p>
        </p:txBody>
      </p:sp>
      <p:graphicFrame>
        <p:nvGraphicFramePr>
          <p:cNvPr id="8" name="">
            <a:extLst xmlns:a="http://schemas.openxmlformats.org/drawingml/2006/main">
              <a:ext uri="{FF2B5EF4-FFF2-40B4-BE49-F238E27FC236}">
                <a16:creationId xmlns:a16="http://schemas.microsoft.com/office/drawing/2014/main" id="{BC8DB2DF-C5EB-4593-B907-7F9A2AC19821}"/>
              </a:ext>
            </a:extLst>
          </p:cNvPr>
          <p:cNvGraphicFramePr/>
          <p:nvPr/>
        </p:nvGraphicFramePr>
        <p:xfrm>
          <a:off xmlns:a="http://schemas.openxmlformats.org/drawingml/2006/main" x="571500" y="1905000"/>
          <a:ext xmlns:a="http://schemas.openxmlformats.org/drawingml/2006/main" cx="11049000" cy="3714750"/>
        </p:xfrm>
        <a:graphic xmlns:a="http://schemas.openxmlformats.org/drawingml/2006/main">
          <a:graphicData uri="http://schemas.openxmlformats.org/drawingml/2006/table">
            <a:tbl>
              <a:tblPr/>
              <a:tblGrid>
                <a:gridCol w="5048250"/>
                <a:gridCol w="2476500"/>
                <a:gridCol w="3524250"/>
              </a:tblGrid>
              <a:tr h="530679">
                <a:tc>
                  <a:txBody>
                    <a:bodyPr>
                      <a:noAutofit/>
                    </a:bodyPr>
                    <a:lstStyle/>
                    <a:p>
                      <a:r>
                        <a:rPr sz="1575" b="1">
                          <a:solidFill>
                            <a:srgbClr val="FFFFFF"/>
                          </a:solidFill>
                          <a:latin typeface="Arial"/>
                          <a:ea typeface="Arial"/>
                          <a:cs typeface="Arial"/>
                        </a:rPr>
                        <a:t>Pilot cost element</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575" b="1">
                          <a:solidFill>
                            <a:srgbClr val="FFFFFF"/>
                          </a:solidFill>
                          <a:latin typeface="Arial"/>
                          <a:ea typeface="Arial"/>
                          <a:cs typeface="Arial"/>
                        </a:rPr>
                        <a:t>Scenario allowance, SGD</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575" b="1">
                          <a:solidFill>
                            <a:srgbClr val="FFFFFF"/>
                          </a:solidFill>
                          <a:latin typeface="Arial"/>
                          <a:ea typeface="Arial"/>
                          <a:cs typeface="Arial"/>
                        </a:rPr>
                        <a:t>Scope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30679">
                <a:tc>
                  <a:txBody>
                    <a:bodyPr>
                      <a:noAutofit/>
                    </a:bodyPr>
                    <a:lstStyle/>
                    <a:p>
                      <a:r>
                        <a:rPr sz="1575" b="0">
                          <a:solidFill>
                            <a:srgbClr val="202429"/>
                          </a:solidFill>
                          <a:latin typeface="Arial"/>
                          <a:ea typeface="Arial"/>
                          <a:cs typeface="Arial"/>
                        </a:rPr>
                        <a:t>Historical C05 pilot anchor</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194,400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One AMR, two docks, commissioning; revise load basis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575" b="0">
                          <a:solidFill>
                            <a:srgbClr val="202429"/>
                          </a:solidFill>
                          <a:latin typeface="Arial"/>
                          <a:ea typeface="Arial"/>
                          <a:cs typeface="Arial"/>
                        </a:rPr>
                        <a:t>35 kg load redesign and validation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25,000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Custom lift, retention and rigid-base engineering delta</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575" b="0">
                          <a:solidFill>
                            <a:srgbClr val="202429"/>
                          </a:solidFill>
                          <a:latin typeface="Arial"/>
                          <a:ea typeface="Arial"/>
                          <a:cs typeface="Arial"/>
                        </a:rPr>
                        <a:t>Ten prototype bases / boxes / nests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4,600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10 × S$460 material allowance</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575" b="0">
                          <a:solidFill>
                            <a:srgbClr val="202429"/>
                          </a:solidFill>
                          <a:latin typeface="Arial"/>
                          <a:ea typeface="Arial"/>
                          <a:cs typeface="Arial"/>
                        </a:rPr>
                        <a:t>Two trolley receiver conversions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5,000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2 × S$2,500; verify structural suitability</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575" b="0">
                          <a:solidFill>
                            <a:srgbClr val="202429"/>
                          </a:solidFill>
                          <a:latin typeface="Arial"/>
                          <a:ea typeface="Arial"/>
                          <a:cs typeface="Arial"/>
                        </a:rPr>
                        <a:t>Prototype quality / fit trials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15,000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575" b="0">
                          <a:solidFill>
                            <a:srgbClr val="202429"/>
                          </a:solidFill>
                          <a:latin typeface="Arial"/>
                          <a:ea typeface="Arial"/>
                          <a:cs typeface="Arial"/>
                        </a:rPr>
                        <a:t>Product protection, process and operator trials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575" b="0">
                          <a:solidFill>
                            <a:srgbClr val="202429"/>
                          </a:solidFill>
                          <a:latin typeface="Arial"/>
                          <a:ea typeface="Arial"/>
                          <a:cs typeface="Arial"/>
                        </a:rPr>
                        <a:t>Subtotal + 20% development allowance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292,800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575" b="0">
                          <a:solidFill>
                            <a:srgbClr val="202429"/>
                          </a:solidFill>
                          <a:latin typeface="Arial"/>
                          <a:ea typeface="Arial"/>
                          <a:cs typeface="Arial"/>
                        </a:rPr>
                        <a:t>244,000 subtotal +48,800 contingency</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7D57AF46-19E5-4276-8E96-F87825C00565}"/>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Excludes new manipulators, production ASRS and full software. Add S$28,000 per new assistance point if needed.</a:t>
            </a:r>
          </a:p>
        </p:txBody>
      </p:sp>
    </p:spTree>
    <p:extLst>
      <p:ext uri="{BB962C8B-B14F-4D97-AF65-F5344CB8AC3E}">
        <p14:creationId xmlns:p14="http://schemas.microsoft.com/office/powerpoint/2010/main" val="697033006"/>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23F6F3E9-55BF-4DE4-98BB-AA67C7349D4A}"/>
              </a:ext>
            </a:extLst>
          </p:cNvPr>
          <p:cNvPicPr>
            <a:picLocks xmlns:a="http://schemas.openxmlformats.org/drawingml/2006/main" noChangeAspect="1"/>
          </p:cNvPicPr>
          <p:nvPr/>
        </p:nvPicPr>
        <p:blipFill>
          <a:blip xmlns:r="http://schemas.openxmlformats.org/officeDocument/2006/relationships" xmlns:a="http://schemas.openxmlformats.org/drawingml/2006/main" r:embed="R54b3159af0c9460d"/>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E592DB6-F140-4499-8C7E-A6E1BA9FD655}"/>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48163591-A185-425F-ADF8-4ECF8CF38771}"/>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Confirm these inputs with PWMS before pricing supply</a:t>
            </a:r>
          </a:p>
        </p:txBody>
      </p:sp>
      <p:sp>
        <p:nvSpPr>
          <p:cNvPr id="4" name="">
            <a:extLst xmlns:a="http://schemas.openxmlformats.org/drawingml/2006/main">
              <a:ext uri="{FF2B5EF4-FFF2-40B4-BE49-F238E27FC236}">
                <a16:creationId xmlns:a16="http://schemas.microsoft.com/office/drawing/2014/main" id="{F565E293-E255-4396-840D-4E704A8D882E}"/>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0CDA6F2-C96E-4804-A2E7-32DAB6307F28}"/>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A7CBE7D-6D39-437B-8A7E-F43A9B083847}"/>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844607DD-55A6-4E89-AF13-AB33BFE06A79}"/>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42</a:t>
            </a:r>
          </a:p>
        </p:txBody>
      </p:sp>
      <p:sp>
        <p:nvSpPr>
          <p:cNvPr id="8" name="text-6">
            <a:extLst xmlns:a="http://schemas.openxmlformats.org/drawingml/2006/main">
              <a:ext uri="{FF2B5EF4-FFF2-40B4-BE49-F238E27FC236}">
                <a16:creationId xmlns:a16="http://schemas.microsoft.com/office/drawing/2014/main" id="{92CEB090-8428-4343-BA04-442BA27BDDF9}"/>
              </a:ext>
            </a:extLst>
          </p:cNvPr>
          <p:cNvSpPr>
            <a:spLocks xmlns:a="http://schemas.openxmlformats.org/drawingml/2006/main" noGrp="1"/>
          </p:cNvSpPr>
          <p:nvPr/>
        </p:nvSpPr>
        <p:spPr>
          <a:xfrm xmlns:a="http://schemas.openxmlformats.org/drawingml/2006/main">
            <a:off x="571500" y="194310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PHYSICAL / PROCESS</a:t>
            </a:r>
          </a:p>
        </p:txBody>
      </p:sp>
      <p:sp>
        <p:nvSpPr>
          <p:cNvPr id="9" name="text-7">
            <a:extLst xmlns:a="http://schemas.openxmlformats.org/drawingml/2006/main">
              <a:ext uri="{FF2B5EF4-FFF2-40B4-BE49-F238E27FC236}">
                <a16:creationId xmlns:a16="http://schemas.microsoft.com/office/drawing/2014/main" id="{B2ABC12A-8CD0-4BA2-B94C-DF03F02D859B}"/>
              </a:ext>
            </a:extLst>
          </p:cNvPr>
          <p:cNvSpPr>
            <a:spLocks xmlns:a="http://schemas.openxmlformats.org/drawingml/2006/main" noGrp="1"/>
          </p:cNvSpPr>
          <p:nvPr/>
        </p:nvSpPr>
        <p:spPr>
          <a:xfrm xmlns:a="http://schemas.openxmlformats.org/drawingml/2006/main">
            <a:off x="571500" y="238125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Raw and finished dimensions; part mass by stage; PP material; trolley drawings; machine fixture access; FPI / wash / cleanliness rules.</a:t>
            </a:r>
          </a:p>
        </p:txBody>
      </p:sp>
      <p:sp>
        <p:nvSpPr>
          <p:cNvPr id="10" name="text-8">
            <a:extLst xmlns:a="http://schemas.openxmlformats.org/drawingml/2006/main">
              <a:ext uri="{FF2B5EF4-FFF2-40B4-BE49-F238E27FC236}">
                <a16:creationId xmlns:a16="http://schemas.microsoft.com/office/drawing/2014/main" id="{C6F5A6FD-92A7-4DBB-AEFC-1E5FD63787DA}"/>
              </a:ext>
            </a:extLst>
          </p:cNvPr>
          <p:cNvSpPr>
            <a:spLocks xmlns:a="http://schemas.openxmlformats.org/drawingml/2006/main" noGrp="1"/>
          </p:cNvSpPr>
          <p:nvPr/>
        </p:nvSpPr>
        <p:spPr>
          <a:xfrm xmlns:a="http://schemas.openxmlformats.org/drawingml/2006/main">
            <a:off x="6238875" y="194310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DEMAND / SPACE</a:t>
            </a:r>
          </a:p>
        </p:txBody>
      </p:sp>
      <p:sp>
        <p:nvSpPr>
          <p:cNvPr id="11" name="text-9">
            <a:extLst xmlns:a="http://schemas.openxmlformats.org/drawingml/2006/main">
              <a:ext uri="{FF2B5EF4-FFF2-40B4-BE49-F238E27FC236}">
                <a16:creationId xmlns:a16="http://schemas.microsoft.com/office/drawing/2014/main" id="{4BBB8DBD-8B0A-4433-B62A-C97FAE30584E}"/>
              </a:ext>
            </a:extLst>
          </p:cNvPr>
          <p:cNvSpPr>
            <a:spLocks xmlns:a="http://schemas.openxmlformats.org/drawingml/2006/main" noGrp="1"/>
          </p:cNvSpPr>
          <p:nvPr/>
        </p:nvSpPr>
        <p:spPr>
          <a:xfrm xmlns:a="http://schemas.openxmlformats.org/drawingml/2006/main">
            <a:off x="6238875" y="238125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Actual daily / peak demand; travel distances; WIP and storage mix; aisle and fire constraints; 17 groups versus individual machines.</a:t>
            </a:r>
          </a:p>
        </p:txBody>
      </p:sp>
      <p:sp>
        <p:nvSpPr>
          <p:cNvPr id="12" name="text-10">
            <a:extLst xmlns:a="http://schemas.openxmlformats.org/drawingml/2006/main">
              <a:ext uri="{FF2B5EF4-FFF2-40B4-BE49-F238E27FC236}">
                <a16:creationId xmlns:a16="http://schemas.microsoft.com/office/drawing/2014/main" id="{04E0A51E-1A39-4CAD-9803-19D4E968B1FB}"/>
              </a:ext>
            </a:extLst>
          </p:cNvPr>
          <p:cNvSpPr>
            <a:spLocks xmlns:a="http://schemas.openxmlformats.org/drawingml/2006/main" noGrp="1"/>
          </p:cNvSpPr>
          <p:nvPr/>
        </p:nvSpPr>
        <p:spPr>
          <a:xfrm xmlns:a="http://schemas.openxmlformats.org/drawingml/2006/main">
            <a:off x="571500" y="379095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PEOPLE / EQUIPMENT</a:t>
            </a:r>
          </a:p>
        </p:txBody>
      </p:sp>
      <p:sp>
        <p:nvSpPr>
          <p:cNvPr id="13" name="text-11">
            <a:extLst xmlns:a="http://schemas.openxmlformats.org/drawingml/2006/main">
              <a:ext uri="{FF2B5EF4-FFF2-40B4-BE49-F238E27FC236}">
                <a16:creationId xmlns:a16="http://schemas.microsoft.com/office/drawing/2014/main" id="{0DB4C401-38CF-4CC8-A27E-0C370A0A2E2A}"/>
              </a:ext>
            </a:extLst>
          </p:cNvPr>
          <p:cNvSpPr>
            <a:spLocks xmlns:a="http://schemas.openxmlformats.org/drawingml/2006/main" noGrp="1"/>
          </p:cNvSpPr>
          <p:nvPr/>
        </p:nvSpPr>
        <p:spPr>
          <a:xfrm xmlns:a="http://schemas.openxmlformats.org/drawingml/2006/main">
            <a:off x="571500" y="422910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Existing manipulators and payloads; acceptable operator reach / height; automatic handoff expectations; maintenance and fallback ownership.</a:t>
            </a:r>
          </a:p>
        </p:txBody>
      </p:sp>
      <p:sp>
        <p:nvSpPr>
          <p:cNvPr id="14" name="text-12">
            <a:extLst xmlns:a="http://schemas.openxmlformats.org/drawingml/2006/main">
              <a:ext uri="{FF2B5EF4-FFF2-40B4-BE49-F238E27FC236}">
                <a16:creationId xmlns:a16="http://schemas.microsoft.com/office/drawing/2014/main" id="{3E0D12BB-8488-45EC-B095-7EAE3E23E7A2}"/>
              </a:ext>
            </a:extLst>
          </p:cNvPr>
          <p:cNvSpPr>
            <a:spLocks xmlns:a="http://schemas.openxmlformats.org/drawingml/2006/main" noGrp="1"/>
          </p:cNvSpPr>
          <p:nvPr/>
        </p:nvSpPr>
        <p:spPr>
          <a:xfrm xmlns:a="http://schemas.openxmlformats.org/drawingml/2006/main">
            <a:off x="6238875" y="3790950"/>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1">
                <a:solidFill>
                  <a:srgbClr val="B30020"/>
                </a:solidFill>
                <a:latin typeface="Arial"/>
                <a:ea typeface="Arial"/>
                <a:cs typeface="Arial"/>
              </a:defRPr>
            </a:defPPr>
          </a:lstStyle>
          <a:p xmlns:a="http://schemas.openxmlformats.org/drawingml/2006/main">
            <a:pPr>
              <a:buNone/>
              <a:defRPr sz="1800" b="1">
                <a:solidFill>
                  <a:srgbClr val="B30020"/>
                </a:solidFill>
                <a:latin typeface="Arial"/>
                <a:ea typeface="Arial"/>
                <a:cs typeface="Arial"/>
              </a:defRPr>
            </a:pPr>
            <a:r>
              <a:rPr sz="1800" b="1">
                <a:solidFill>
                  <a:srgbClr val="B30020"/>
                </a:solidFill>
                <a:latin typeface="Arial"/>
                <a:ea typeface="Arial"/>
                <a:cs typeface="Arial"/>
              </a:rPr>
              <a:t>COMMERCIAL</a:t>
            </a:r>
          </a:p>
        </p:txBody>
      </p:sp>
      <p:sp>
        <p:nvSpPr>
          <p:cNvPr id="15" name="text-13">
            <a:extLst xmlns:a="http://schemas.openxmlformats.org/drawingml/2006/main">
              <a:ext uri="{FF2B5EF4-FFF2-40B4-BE49-F238E27FC236}">
                <a16:creationId xmlns:a16="http://schemas.microsoft.com/office/drawing/2014/main" id="{0CED9933-2278-4391-B267-01680F6887FA}"/>
              </a:ext>
            </a:extLst>
          </p:cNvPr>
          <p:cNvSpPr>
            <a:spLocks xmlns:a="http://schemas.openxmlformats.org/drawingml/2006/main" noGrp="1"/>
          </p:cNvSpPr>
          <p:nvPr/>
        </p:nvSpPr>
        <p:spPr>
          <a:xfrm xmlns:a="http://schemas.openxmlformats.org/drawingml/2006/main">
            <a:off x="6238875" y="4229100"/>
            <a:ext cx="52387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New box quantities and shipping usage; cells versus occupied storage; support SLA; integration access; civil / enclosure scope and current quotations.</a:t>
            </a:r>
          </a:p>
        </p:txBody>
      </p:sp>
      <p:sp>
        <p:nvSpPr>
          <p:cNvPr id="16" name="text-14">
            <a:extLst xmlns:a="http://schemas.openxmlformats.org/drawingml/2006/main">
              <a:ext uri="{FF2B5EF4-FFF2-40B4-BE49-F238E27FC236}">
                <a16:creationId xmlns:a16="http://schemas.microsoft.com/office/drawing/2014/main" id="{B2C4871E-80E2-4AFA-8FF5-7DCAA722E49A}"/>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We may have misunderstood parts of the process. PWMS should review internally; Aetec can arrange a technical meeting.</a:t>
            </a:r>
          </a:p>
        </p:txBody>
      </p:sp>
    </p:spTree>
    <p:extLst>
      <p:ext uri="{BB962C8B-B14F-4D97-AF65-F5344CB8AC3E}">
        <p14:creationId xmlns:p14="http://schemas.microsoft.com/office/powerpoint/2010/main" val="456757090"/>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717CA199-8635-4079-B807-1E117C9D09A2}"/>
              </a:ext>
            </a:extLst>
          </p:cNvPr>
          <p:cNvPicPr>
            <a:picLocks xmlns:a="http://schemas.openxmlformats.org/drawingml/2006/main" noChangeAspect="1"/>
          </p:cNvPicPr>
          <p:nvPr/>
        </p:nvPicPr>
        <p:blipFill>
          <a:blip xmlns:r="http://schemas.openxmlformats.org/officeDocument/2006/relationships" xmlns:a="http://schemas.openxmlformats.org/drawingml/2006/main" r:embed="R916a16d1ecde42c2"/>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D2931D2-AB07-47E5-8C8D-B2FCB80EC4D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RATE REGISTER / H = HISTORICAL, E = ENGINEERING</a:t>
            </a:r>
          </a:p>
        </p:txBody>
      </p:sp>
      <p:sp>
        <p:nvSpPr>
          <p:cNvPr id="3" name="text-1">
            <a:extLst xmlns:a="http://schemas.openxmlformats.org/drawingml/2006/main">
              <a:ext uri="{FF2B5EF4-FFF2-40B4-BE49-F238E27FC236}">
                <a16:creationId xmlns:a16="http://schemas.microsoft.com/office/drawing/2014/main" id="{3EC38B1B-B12D-45EB-8F7E-639827646366}"/>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Appendix / principal cost rates</a:t>
            </a:r>
          </a:p>
        </p:txBody>
      </p:sp>
      <p:sp>
        <p:nvSpPr>
          <p:cNvPr id="4" name="">
            <a:extLst xmlns:a="http://schemas.openxmlformats.org/drawingml/2006/main">
              <a:ext uri="{FF2B5EF4-FFF2-40B4-BE49-F238E27FC236}">
                <a16:creationId xmlns:a16="http://schemas.microsoft.com/office/drawing/2014/main" id="{E063B298-72B2-4EC0-A2EE-2D4BF5D537F9}"/>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0FA31A24-BBAC-420D-9289-025B4DD49A57}"/>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1026113-FBE2-4E47-9BA3-8A629453D63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38F24C6A-CE73-4925-A713-127AE0CF4550}"/>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43</a:t>
            </a:r>
          </a:p>
        </p:txBody>
      </p:sp>
      <p:graphicFrame>
        <p:nvGraphicFramePr>
          <p:cNvPr id="8" name="">
            <a:extLst xmlns:a="http://schemas.openxmlformats.org/drawingml/2006/main">
              <a:ext uri="{FF2B5EF4-FFF2-40B4-BE49-F238E27FC236}">
                <a16:creationId xmlns:a16="http://schemas.microsoft.com/office/drawing/2014/main" id="{309DA83F-D215-4FDE-AED9-CE84752C9F92}"/>
              </a:ext>
            </a:extLst>
          </p:cNvPr>
          <p:cNvGraphicFramePr/>
          <p:nvPr/>
        </p:nvGraphicFramePr>
        <p:xfrm>
          <a:off xmlns:a="http://schemas.openxmlformats.org/drawingml/2006/main" x="571500" y="1905000"/>
          <a:ext xmlns:a="http://schemas.openxmlformats.org/drawingml/2006/main" cx="11049000" cy="3714750"/>
        </p:xfrm>
        <a:graphic xmlns:a="http://schemas.openxmlformats.org/drawingml/2006/main">
          <a:graphicData uri="http://schemas.openxmlformats.org/drawingml/2006/table">
            <a:tbl>
              <a:tblPr/>
              <a:tblGrid>
                <a:gridCol w="3667125"/>
                <a:gridCol w="2809875"/>
                <a:gridCol w="4572000"/>
              </a:tblGrid>
              <a:tr h="530679">
                <a:tc>
                  <a:txBody>
                    <a:bodyPr>
                      <a:noAutofit/>
                    </a:bodyPr>
                    <a:lstStyle/>
                    <a:p>
                      <a:r>
                        <a:rPr sz="1650" b="1">
                          <a:solidFill>
                            <a:srgbClr val="FFFFFF"/>
                          </a:solidFill>
                          <a:latin typeface="Arial"/>
                          <a:ea typeface="Arial"/>
                          <a:cs typeface="Arial"/>
                        </a:rPr>
                        <a:t>Item</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Unit rate, SGD</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Basis / boundary</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30679">
                <a:tc>
                  <a:txBody>
                    <a:bodyPr>
                      <a:noAutofit/>
                    </a:bodyPr>
                    <a:lstStyle/>
                    <a:p>
                      <a:r>
                        <a:rPr sz="1650" b="0">
                          <a:solidFill>
                            <a:srgbClr val="202429"/>
                          </a:solidFill>
                          <a:latin typeface="Arial"/>
                          <a:ea typeface="Arial"/>
                          <a:cs typeface="Arial"/>
                        </a:rPr>
                        <a:t>Hook robot / charger</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79,000 / 8,400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H: hardware; current availability unconfirmed</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MiR250 base + conveyor top</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95,000 +38,000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H: component anchors; common commissioning separate</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MiR250 base + jack module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95,000 +24,000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H/E: custom module needs load-case qualification</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Fleet / per-robot commissioning</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27,500 / 15,000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H/E: one licence provision and robot allowance</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Passive / powered dock</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4,500 / 14,500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E: reserved dock hardware scope, no double call kit</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Gateway / universal trolley conversion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7,000 / 2,500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H/E: one gateway per group; conversion per trolley</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3FCD58DB-58DE-4B35-8582-55F655191ECB}"/>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Rates are historical anchors or engineering allowances. Quantities and scope appear in this comparison.</a:t>
            </a:r>
          </a:p>
        </p:txBody>
      </p:sp>
    </p:spTree>
    <p:extLst>
      <p:ext uri="{BB962C8B-B14F-4D97-AF65-F5344CB8AC3E}">
        <p14:creationId xmlns:p14="http://schemas.microsoft.com/office/powerpoint/2010/main" val="788544571"/>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AAEBA98E-82BE-436D-A5BE-57418C4BAFCD}"/>
              </a:ext>
            </a:extLst>
          </p:cNvPr>
          <p:cNvPicPr>
            <a:picLocks xmlns:a="http://schemas.openxmlformats.org/drawingml/2006/main" noChangeAspect="1"/>
          </p:cNvPicPr>
          <p:nvPr/>
        </p:nvPicPr>
        <p:blipFill>
          <a:blip xmlns:r="http://schemas.openxmlformats.org/officeDocument/2006/relationships" xmlns:a="http://schemas.openxmlformats.org/drawingml/2006/main" r:embed="R604c1b069b1348e6"/>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BEE87B5-9637-4F35-A8DD-368575657E18}"/>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38345498-2349-49DC-A62E-016781E00E20}"/>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Appendix / common integration and exclusions</a:t>
            </a:r>
          </a:p>
        </p:txBody>
      </p:sp>
      <p:sp>
        <p:nvSpPr>
          <p:cNvPr id="4" name="">
            <a:extLst xmlns:a="http://schemas.openxmlformats.org/drawingml/2006/main">
              <a:ext uri="{FF2B5EF4-FFF2-40B4-BE49-F238E27FC236}">
                <a16:creationId xmlns:a16="http://schemas.microsoft.com/office/drawing/2014/main" id="{3E69A02B-D9B1-42D7-94DB-9EF61745F2FE}"/>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735F972-D225-4638-BA54-321A6BF2C5E4}"/>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BC18A6E-5E8A-42EC-9D84-2A0385A794F7}"/>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6AFC71A9-4CCE-4E84-8D34-159D27D64BF8}"/>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44</a:t>
            </a:r>
          </a:p>
        </p:txBody>
      </p:sp>
      <p:graphicFrame>
        <p:nvGraphicFramePr>
          <p:cNvPr id="8" name="">
            <a:extLst xmlns:a="http://schemas.openxmlformats.org/drawingml/2006/main">
              <a:ext uri="{FF2B5EF4-FFF2-40B4-BE49-F238E27FC236}">
                <a16:creationId xmlns:a16="http://schemas.microsoft.com/office/drawing/2014/main" id="{A132812D-6760-49C1-9905-FB82E1787EA4}"/>
              </a:ext>
            </a:extLst>
          </p:cNvPr>
          <p:cNvGraphicFramePr/>
          <p:nvPr/>
        </p:nvGraphicFramePr>
        <p:xfrm>
          <a:off xmlns:a="http://schemas.openxmlformats.org/drawingml/2006/main" x="571500" y="1905000"/>
          <a:ext xmlns:a="http://schemas.openxmlformats.org/drawingml/2006/main" cx="11049000" cy="3714750"/>
        </p:xfrm>
        <a:graphic xmlns:a="http://schemas.openxmlformats.org/drawingml/2006/main">
          <a:graphicData uri="http://schemas.openxmlformats.org/drawingml/2006/table">
            <a:tbl>
              <a:tblPr/>
              <a:tblGrid>
                <a:gridCol w="4191000"/>
                <a:gridCol w="2476500"/>
                <a:gridCol w="4381500"/>
              </a:tblGrid>
              <a:tr h="530679">
                <a:tc>
                  <a:txBody>
                    <a:bodyPr>
                      <a:noAutofit/>
                    </a:bodyPr>
                    <a:lstStyle/>
                    <a:p>
                      <a:r>
                        <a:rPr sz="1650" b="1">
                          <a:solidFill>
                            <a:srgbClr val="FFFFFF"/>
                          </a:solidFill>
                          <a:latin typeface="Arial"/>
                          <a:ea typeface="Arial"/>
                          <a:cs typeface="Arial"/>
                        </a:rPr>
                        <a:t>Included in all options</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Scenario allowance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650" b="1">
                          <a:solidFill>
                            <a:srgbClr val="FFFFFF"/>
                          </a:solidFill>
                          <a:latin typeface="Arial"/>
                          <a:ea typeface="Arial"/>
                          <a:cs typeface="Arial"/>
                        </a:rPr>
                        <a:t>Separately resolved scope</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30679">
                <a:tc>
                  <a:txBody>
                    <a:bodyPr>
                      <a:noAutofit/>
                    </a:bodyPr>
                    <a:lstStyle/>
                    <a:p>
                      <a:r>
                        <a:rPr sz="1650" b="0">
                          <a:solidFill>
                            <a:srgbClr val="202429"/>
                          </a:solidFill>
                          <a:latin typeface="Arial"/>
                          <a:ea typeface="Arial"/>
                          <a:cs typeface="Arial"/>
                        </a:rPr>
                        <a:t>Wi-Fi survey and upgrade</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S$55,000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Major building-network replacement</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Route model + traceability</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S$130,000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ERP/MES licence purchases beyond interface work</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PWMS / ASRS / machine interfaces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S$60,000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Production-machine redesign and automatic tending</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Orchestration validation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S$30,000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Unspecified third-party integration scope</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30679">
                <a:tc>
                  <a:txBody>
                    <a:bodyPr>
                      <a:noAutofit/>
                    </a:bodyPr>
                    <a:lstStyle/>
                    <a:p>
                      <a:r>
                        <a:rPr sz="1650" b="0">
                          <a:solidFill>
                            <a:srgbClr val="202429"/>
                          </a:solidFill>
                          <a:latin typeface="Arial"/>
                          <a:ea typeface="Arial"/>
                          <a:cs typeface="Arial"/>
                        </a:rPr>
                        <a:t>Transport FAT / SAT / rollout</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S$100,000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650" b="0">
                          <a:solidFill>
                            <a:srgbClr val="202429"/>
                          </a:solidFill>
                          <a:latin typeface="Arial"/>
                          <a:ea typeface="Arial"/>
                          <a:cs typeface="Arial"/>
                        </a:rPr>
                        <a:t>Production downtime / shutdown premiums</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30679">
                <a:tc>
                  <a:txBody>
                    <a:bodyPr>
                      <a:noAutofit/>
                    </a:bodyPr>
                    <a:lstStyle/>
                    <a:p>
                      <a:r>
                        <a:rPr sz="1650" b="0">
                          <a:solidFill>
                            <a:srgbClr val="202429"/>
                          </a:solidFill>
                          <a:latin typeface="Arial"/>
                          <a:ea typeface="Arial"/>
                          <a:cs typeface="Arial"/>
                        </a:rPr>
                        <a:t>Design-development contingency</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15% of listed direct cost</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650" b="0">
                          <a:solidFill>
                            <a:srgbClr val="202429"/>
                          </a:solidFill>
                          <a:latin typeface="Arial"/>
                          <a:ea typeface="Arial"/>
                          <a:cs typeface="Arial"/>
                        </a:rPr>
                        <a:t>GST, financing, major civil / fire enclosure works</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BA8E51F7-99DE-4D22-9D91-5EF7E3C252A2}"/>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ASRS has its own controls, WCS and acceptance allowance. No unverified platform-reuse credit is deducted.</a:t>
            </a:r>
          </a:p>
        </p:txBody>
      </p:sp>
    </p:spTree>
    <p:extLst>
      <p:ext uri="{BB962C8B-B14F-4D97-AF65-F5344CB8AC3E}">
        <p14:creationId xmlns:p14="http://schemas.microsoft.com/office/powerpoint/2010/main" val="245112181"/>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CE066CFD-0641-4EB8-8FBC-173B66F75C3B}"/>
              </a:ext>
            </a:extLst>
          </p:cNvPr>
          <p:cNvPicPr>
            <a:picLocks xmlns:a="http://schemas.openxmlformats.org/drawingml/2006/main" noChangeAspect="1"/>
          </p:cNvPicPr>
          <p:nvPr/>
        </p:nvPicPr>
        <p:blipFill>
          <a:blip xmlns:r="http://schemas.openxmlformats.org/officeDocument/2006/relationships" xmlns:a="http://schemas.openxmlformats.org/drawingml/2006/main" r:embed="Rad0a58942d774619"/>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B551231-ED2E-4530-B7F9-74AB4EDEB63E}"/>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BECA4620-C6E4-4032-B1C1-0AF1497CFB42}"/>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Appendix / ASRS estimate is explicitly rebuilt</a:t>
            </a:r>
          </a:p>
        </p:txBody>
      </p:sp>
      <p:sp>
        <p:nvSpPr>
          <p:cNvPr id="4" name="">
            <a:extLst xmlns:a="http://schemas.openxmlformats.org/drawingml/2006/main">
              <a:ext uri="{FF2B5EF4-FFF2-40B4-BE49-F238E27FC236}">
                <a16:creationId xmlns:a16="http://schemas.microsoft.com/office/drawing/2014/main" id="{2FB63207-E569-42B2-98DC-478EDA19B8D3}"/>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FF0791F-CD18-4AAC-A3A1-E2C7C2281EC4}"/>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AEF59B3-B40E-48CB-9ECB-E13F7282D02C}"/>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ED913E69-3DEE-4913-AF95-4FAD34D17834}"/>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45</a:t>
            </a:r>
          </a:p>
        </p:txBody>
      </p:sp>
      <p:graphicFrame>
        <p:nvGraphicFramePr>
          <p:cNvPr id="8" name="">
            <a:extLst xmlns:a="http://schemas.openxmlformats.org/drawingml/2006/main">
              <a:ext uri="{FF2B5EF4-FFF2-40B4-BE49-F238E27FC236}">
                <a16:creationId xmlns:a16="http://schemas.microsoft.com/office/drawing/2014/main" id="{30A43CB6-53E1-4CDC-8B8F-5646B1ED4B74}"/>
              </a:ext>
            </a:extLst>
          </p:cNvPr>
          <p:cNvGraphicFramePr/>
          <p:nvPr/>
        </p:nvGraphicFramePr>
        <p:xfrm>
          <a:off xmlns:a="http://schemas.openxmlformats.org/drawingml/2006/main" x="571500" y="1905000"/>
          <a:ext xmlns:a="http://schemas.openxmlformats.org/drawingml/2006/main" cx="11049000" cy="3667125"/>
        </p:xfrm>
        <a:graphic xmlns:a="http://schemas.openxmlformats.org/drawingml/2006/main">
          <a:graphicData uri="http://schemas.openxmlformats.org/drawingml/2006/table">
            <a:tbl>
              <a:tblPr/>
              <a:tblGrid>
                <a:gridCol w="6191250"/>
                <a:gridCol w="2428875"/>
                <a:gridCol w="2428875"/>
              </a:tblGrid>
              <a:tr h="523875">
                <a:tc>
                  <a:txBody>
                    <a:bodyPr>
                      <a:noAutofit/>
                    </a:bodyPr>
                    <a:lstStyle/>
                    <a:p>
                      <a:r>
                        <a:rPr sz="1725" b="1">
                          <a:solidFill>
                            <a:srgbClr val="FFFFFF"/>
                          </a:solidFill>
                          <a:latin typeface="Arial"/>
                          <a:ea typeface="Arial"/>
                          <a:cs typeface="Arial"/>
                        </a:rPr>
                        <a:t>ASRS subsystem</a:t>
                      </a:r>
                    </a:p>
                  </a:txBody>
                  <a:tcPr marL="95250" marR="95250" marT="47625" marB="47625" anchor="ctr">
                    <a:lnL w="9525">
                      <a:solidFill>
                        <a:srgbClr val="D3D7DB"/>
                      </a:solidFill>
                      <a:prstDash val="solid"/>
                    </a:lnL>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FG / S$k</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c>
                  <a:txBody>
                    <a:bodyPr>
                      <a:noAutofit/>
                    </a:bodyPr>
                    <a:lstStyle/>
                    <a:p>
                      <a:r>
                        <a:rPr sz="1725" b="1">
                          <a:solidFill>
                            <a:srgbClr val="FFFFFF"/>
                          </a:solidFill>
                          <a:latin typeface="Arial"/>
                          <a:ea typeface="Arial"/>
                          <a:cs typeface="Arial"/>
                        </a:rPr>
                        <a:t>Unified / S$k</a:t>
                      </a:r>
                    </a:p>
                  </a:txBody>
                  <a:tcPr marL="95250" marR="95250" marT="47625" marB="47625" anchor="ctr">
                    <a:lnR w="9525">
                      <a:solidFill>
                        <a:srgbClr val="D3D7DB"/>
                      </a:solidFill>
                      <a:prstDash val="solid"/>
                    </a:lnR>
                    <a:lnT w="9525">
                      <a:solidFill>
                        <a:srgbClr val="D3D7DB"/>
                      </a:solidFill>
                      <a:prstDash val="solid"/>
                    </a:lnT>
                    <a:lnB w="9525">
                      <a:solidFill>
                        <a:srgbClr val="D3D7DB"/>
                      </a:solidFill>
                      <a:prstDash val="solid"/>
                    </a:lnB>
                    <a:solidFill>
                      <a:srgbClr val="202429"/>
                    </a:solidFill>
                  </a:tcPr>
                </a:tc>
              </a:tr>
              <a:tr h="523875">
                <a:tc>
                  <a:txBody>
                    <a:bodyPr>
                      <a:noAutofit/>
                    </a:bodyPr>
                    <a:lstStyle/>
                    <a:p>
                      <a:r>
                        <a:rPr sz="1725" b="0">
                          <a:solidFill>
                            <a:srgbClr val="202429"/>
                          </a:solidFill>
                          <a:latin typeface="Arial"/>
                          <a:ea typeface="Arial"/>
                          <a:cs typeface="Arial"/>
                        </a:rPr>
                        <a:t>Design</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125.0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150.0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23875">
                <a:tc>
                  <a:txBody>
                    <a:bodyPr>
                      <a:noAutofit/>
                    </a:bodyPr>
                    <a:lstStyle/>
                    <a:p>
                      <a:r>
                        <a:rPr sz="1725" b="0">
                          <a:solidFill>
                            <a:srgbClr val="202429"/>
                          </a:solidFill>
                          <a:latin typeface="Arial"/>
                          <a:ea typeface="Arial"/>
                          <a:cs typeface="Arial"/>
                        </a:rPr>
                        <a:t>Racks + cranes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585.0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756.4</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23875">
                <a:tc>
                  <a:txBody>
                    <a:bodyPr>
                      <a:noAutofit/>
                    </a:bodyPr>
                    <a:lstStyle/>
                    <a:p>
                      <a:r>
                        <a:rPr sz="1725" b="0">
                          <a:solidFill>
                            <a:srgbClr val="202429"/>
                          </a:solidFill>
                          <a:latin typeface="Arial"/>
                          <a:ea typeface="Arial"/>
                          <a:cs typeface="Arial"/>
                        </a:rPr>
                        <a:t>I/O + carriers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275.0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342.5</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23875">
                <a:tc>
                  <a:txBody>
                    <a:bodyPr>
                      <a:noAutofit/>
                    </a:bodyPr>
                    <a:lstStyle/>
                    <a:p>
                      <a:r>
                        <a:rPr sz="1725" b="0">
                          <a:solidFill>
                            <a:srgbClr val="202429"/>
                          </a:solidFill>
                          <a:latin typeface="Arial"/>
                          <a:ea typeface="Arial"/>
                          <a:cs typeface="Arial"/>
                        </a:rPr>
                        <a:t>PLC + WCS + API</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285.0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285.0</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r h="523875">
                <a:tc>
                  <a:txBody>
                    <a:bodyPr>
                      <a:noAutofit/>
                    </a:bodyPr>
                    <a:lstStyle/>
                    <a:p>
                      <a:r>
                        <a:rPr sz="1725" b="0">
                          <a:solidFill>
                            <a:srgbClr val="202429"/>
                          </a:solidFill>
                          <a:latin typeface="Arial"/>
                          <a:ea typeface="Arial"/>
                          <a:cs typeface="Arial"/>
                        </a:rPr>
                        <a:t>Install + acceptance + spares</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310.0</a:t>
                      </a:r>
                    </a:p>
                  </a:txBody>
                  <a:tcPr marL="95250" marR="95250" marT="47625" marB="47625" anchor="ctr">
                    <a:lnR w="9525">
                      <a:solidFill>
                        <a:srgbClr val="D3D7DB"/>
                      </a:solidFill>
                      <a:prstDash val="solid"/>
                    </a:lnR>
                    <a:lnB w="9525">
                      <a:solidFill>
                        <a:srgbClr val="D3D7DB"/>
                      </a:solidFill>
                      <a:prstDash val="solid"/>
                    </a:lnB>
                    <a:solidFill>
                      <a:srgbClr val="FFFFFF"/>
                    </a:solidFill>
                  </a:tcPr>
                </a:tc>
                <a:tc>
                  <a:txBody>
                    <a:bodyPr>
                      <a:noAutofit/>
                    </a:bodyPr>
                    <a:lstStyle/>
                    <a:p>
                      <a:r>
                        <a:rPr sz="1725" b="0">
                          <a:solidFill>
                            <a:srgbClr val="202429"/>
                          </a:solidFill>
                          <a:latin typeface="Arial"/>
                          <a:ea typeface="Arial"/>
                          <a:cs typeface="Arial"/>
                        </a:rPr>
                        <a:t>358.8</a:t>
                      </a:r>
                    </a:p>
                  </a:txBody>
                  <a:tcPr marL="95250" marR="95250" marT="47625" marB="47625" anchor="ctr">
                    <a:lnR w="9525">
                      <a:solidFill>
                        <a:srgbClr val="D3D7DB"/>
                      </a:solidFill>
                      <a:prstDash val="solid"/>
                    </a:lnR>
                    <a:lnB w="9525">
                      <a:solidFill>
                        <a:srgbClr val="D3D7DB"/>
                      </a:solidFill>
                      <a:prstDash val="solid"/>
                    </a:lnB>
                    <a:solidFill>
                      <a:srgbClr val="FFFFFF"/>
                    </a:solidFill>
                  </a:tcPr>
                </a:tc>
              </a:tr>
              <a:tr h="523875">
                <a:tc>
                  <a:txBody>
                    <a:bodyPr>
                      <a:noAutofit/>
                    </a:bodyPr>
                    <a:lstStyle/>
                    <a:p>
                      <a:r>
                        <a:rPr sz="1725" b="0">
                          <a:solidFill>
                            <a:srgbClr val="202429"/>
                          </a:solidFill>
                          <a:latin typeface="Arial"/>
                          <a:ea typeface="Arial"/>
                          <a:cs typeface="Arial"/>
                        </a:rPr>
                        <a:t>Total</a:t>
                      </a:r>
                    </a:p>
                  </a:txBody>
                  <a:tcPr marL="95250" marR="95250" marT="47625" marB="47625" anchor="ctr">
                    <a:lnL w="9525">
                      <a:solidFill>
                        <a:srgbClr val="D3D7DB"/>
                      </a:solidFill>
                      <a:prstDash val="solid"/>
                    </a:lnL>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1580.0</a:t>
                      </a:r>
                    </a:p>
                  </a:txBody>
                  <a:tcPr marL="95250" marR="95250" marT="47625" marB="47625" anchor="ctr">
                    <a:lnR w="9525">
                      <a:solidFill>
                        <a:srgbClr val="D3D7DB"/>
                      </a:solidFill>
                      <a:prstDash val="solid"/>
                    </a:lnR>
                    <a:lnB w="9525">
                      <a:solidFill>
                        <a:srgbClr val="D3D7DB"/>
                      </a:solidFill>
                      <a:prstDash val="solid"/>
                    </a:lnB>
                    <a:solidFill>
                      <a:srgbClr val="E9ECEE"/>
                    </a:solidFill>
                  </a:tcPr>
                </a:tc>
                <a:tc>
                  <a:txBody>
                    <a:bodyPr>
                      <a:noAutofit/>
                    </a:bodyPr>
                    <a:lstStyle/>
                    <a:p>
                      <a:r>
                        <a:rPr sz="1725" b="0">
                          <a:solidFill>
                            <a:srgbClr val="202429"/>
                          </a:solidFill>
                          <a:latin typeface="Arial"/>
                          <a:ea typeface="Arial"/>
                          <a:cs typeface="Arial"/>
                        </a:rPr>
                        <a:t>1892.7</a:t>
                      </a:r>
                    </a:p>
                  </a:txBody>
                  <a:tcPr marL="95250" marR="95250" marT="47625" marB="47625" anchor="ctr">
                    <a:lnR w="9525">
                      <a:solidFill>
                        <a:srgbClr val="D3D7DB"/>
                      </a:solidFill>
                      <a:prstDash val="solid"/>
                    </a:lnR>
                    <a:lnB w="9525">
                      <a:solidFill>
                        <a:srgbClr val="D3D7DB"/>
                      </a:solidFill>
                      <a:prstDash val="solid"/>
                    </a:lnB>
                    <a:solidFill>
                      <a:srgbClr val="E9ECEE"/>
                    </a:solidFill>
                  </a:tcPr>
                </a:tc>
              </a:tr>
            </a:tbl>
          </a:graphicData>
        </a:graphic>
      </p:graphicFrame>
      <p:sp>
        <p:nvSpPr>
          <p:cNvPr id="9" name="text-6">
            <a:extLst xmlns:a="http://schemas.openxmlformats.org/drawingml/2006/main">
              <a:ext uri="{FF2B5EF4-FFF2-40B4-BE49-F238E27FC236}">
                <a16:creationId xmlns:a16="http://schemas.microsoft.com/office/drawing/2014/main" id="{849861E6-4092-41B6-8EE6-AF5916915BA6}"/>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SGD1.89m unified store is a scaling scenario, not a quoted or capacity-validated ASRS.</a:t>
            </a:r>
          </a:p>
        </p:txBody>
      </p:sp>
    </p:spTree>
    <p:extLst>
      <p:ext uri="{BB962C8B-B14F-4D97-AF65-F5344CB8AC3E}">
        <p14:creationId xmlns:p14="http://schemas.microsoft.com/office/powerpoint/2010/main" val="1280699866"/>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ABC7A5E3-58C4-448F-910F-CC418797C3DF}"/>
              </a:ext>
            </a:extLst>
          </p:cNvPr>
          <p:cNvPicPr>
            <a:picLocks xmlns:a="http://schemas.openxmlformats.org/drawingml/2006/main" noChangeAspect="1"/>
          </p:cNvPicPr>
          <p:nvPr/>
        </p:nvPicPr>
        <p:blipFill>
          <a:blip xmlns:r="http://schemas.openxmlformats.org/officeDocument/2006/relationships" xmlns:a="http://schemas.openxmlformats.org/drawingml/2006/main" r:embed="R71657cef523c4927"/>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D440828-8DCC-4CEE-91BE-A8B1F193D0D3}"/>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0047BA40-7E2E-4DEA-BEDA-6720E006EF5D}"/>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Appendix / operating-cost and space formulas</a:t>
            </a:r>
          </a:p>
        </p:txBody>
      </p:sp>
      <p:sp>
        <p:nvSpPr>
          <p:cNvPr id="4" name="">
            <a:extLst xmlns:a="http://schemas.openxmlformats.org/drawingml/2006/main">
              <a:ext uri="{FF2B5EF4-FFF2-40B4-BE49-F238E27FC236}">
                <a16:creationId xmlns:a16="http://schemas.microsoft.com/office/drawing/2014/main" id="{80E53F1C-ACE1-445C-8130-FA4505CA7909}"/>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33548CF-02F7-4C43-915A-9EA4B1307DD9}"/>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18A4AE6-8692-4C8F-A266-74B5793CC394}"/>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88EE4148-26F6-4985-974E-9DB03B746B5B}"/>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46</a:t>
            </a:r>
          </a:p>
        </p:txBody>
      </p:sp>
      <p:sp>
        <p:nvSpPr>
          <p:cNvPr id="8" name="text-6">
            <a:extLst xmlns:a="http://schemas.openxmlformats.org/drawingml/2006/main">
              <a:ext uri="{FF2B5EF4-FFF2-40B4-BE49-F238E27FC236}">
                <a16:creationId xmlns:a16="http://schemas.microsoft.com/office/drawing/2014/main" id="{461E1E6D-7CF3-42C9-A83A-426F24341D41}"/>
              </a:ext>
            </a:extLst>
          </p:cNvPr>
          <p:cNvSpPr>
            <a:spLocks xmlns:a="http://schemas.openxmlformats.org/drawingml/2006/main" noGrp="1"/>
          </p:cNvSpPr>
          <p:nvPr/>
        </p:nvSpPr>
        <p:spPr>
          <a:xfrm xmlns:a="http://schemas.openxmlformats.org/drawingml/2006/main">
            <a:off x="571500" y="1952625"/>
            <a:ext cx="11049000" cy="1752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75" b="0">
                <a:solidFill>
                  <a:srgbClr val="202429"/>
                </a:solidFill>
                <a:latin typeface="Arial"/>
                <a:ea typeface="Arial"/>
                <a:cs typeface="Arial"/>
              </a:defRPr>
            </a:defPPr>
          </a:lstStyle>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CAPEX = listed quantities × unit rates + contingency.</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TCO = CAPEX + years × annual operating cost.</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Annual OPEX = transport attendance + support + energy + sleeve renewal.</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Incremental payback = (CAPEX option − CAPEX A) ÷ positive annual saving.</a:t>
            </a:r>
          </a:p>
        </p:txBody>
      </p:sp>
      <p:sp>
        <p:nvSpPr>
          <p:cNvPr id="9" name="text-7">
            <a:extLst xmlns:a="http://schemas.openxmlformats.org/drawingml/2006/main">
              <a:ext uri="{FF2B5EF4-FFF2-40B4-BE49-F238E27FC236}">
                <a16:creationId xmlns:a16="http://schemas.microsoft.com/office/drawing/2014/main" id="{BE7AAD57-01CF-4FEF-8470-6C656B2FE86C}"/>
              </a:ext>
            </a:extLst>
          </p:cNvPr>
          <p:cNvSpPr>
            <a:spLocks xmlns:a="http://schemas.openxmlformats.org/drawingml/2006/main" noGrp="1"/>
          </p:cNvSpPr>
          <p:nvPr/>
        </p:nvSpPr>
        <p:spPr>
          <a:xfrm xmlns:a="http://schemas.openxmlformats.org/drawingml/2006/main">
            <a:off x="571500" y="3981450"/>
            <a:ext cx="110490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00" b="0">
                <a:solidFill>
                  <a:srgbClr val="202429"/>
                </a:solidFill>
                <a:latin typeface="Arial"/>
                <a:ea typeface="Arial"/>
                <a:cs typeface="Arial"/>
              </a:defRPr>
            </a:defPPr>
          </a:lstStyle>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Default economics: S$25/hour, 250 days/year, 3% support on eligible cost,</a:t>
            </a:r>
          </a:p>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S$600 energy per robot/year, 5% PP sleeve renewal, zero space value.</a:t>
            </a:r>
          </a:p>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Queue envelope: trolley count × 2 m², or container footprint × 1.5 circulation.</a:t>
            </a:r>
          </a:p>
          <a:p xmlns:a="http://schemas.openxmlformats.org/drawingml/2006/main">
            <a:pPr>
              <a:buNone/>
              <a:defRPr sz="1800" b="0">
                <a:solidFill>
                  <a:srgbClr val="202429"/>
                </a:solidFill>
                <a:latin typeface="Arial"/>
                <a:ea typeface="Arial"/>
                <a:cs typeface="Arial"/>
              </a:defRPr>
            </a:pPr>
            <a:r>
              <a:rPr sz="1800" b="0">
                <a:solidFill>
                  <a:srgbClr val="202429"/>
                </a:solidFill>
                <a:latin typeface="Arial"/>
                <a:ea typeface="Arial"/>
                <a:cs typeface="Arial"/>
              </a:rPr>
              <a:t>WIP pool = daily parts × WIP days; raw buffer = daily parts × buffer days.</a:t>
            </a:r>
          </a:p>
        </p:txBody>
      </p:sp>
      <p:sp>
        <p:nvSpPr>
          <p:cNvPr id="10" name="text-8">
            <a:extLst xmlns:a="http://schemas.openxmlformats.org/drawingml/2006/main">
              <a:ext uri="{FF2B5EF4-FFF2-40B4-BE49-F238E27FC236}">
                <a16:creationId xmlns:a16="http://schemas.microsoft.com/office/drawing/2014/main" id="{D3A045C8-15E0-48EC-884F-5FB85ABF729C}"/>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These are exposed assumptions. No workforce reduction, production uplift or rental saving is promised.</a:t>
            </a:r>
          </a:p>
        </p:txBody>
      </p:sp>
    </p:spTree>
    <p:extLst>
      <p:ext uri="{BB962C8B-B14F-4D97-AF65-F5344CB8AC3E}">
        <p14:creationId xmlns:p14="http://schemas.microsoft.com/office/powerpoint/2010/main" val="1726149191"/>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7C39248-2A1C-4638-9D14-41AAC7BB513D}"/>
              </a:ext>
            </a:extLst>
          </p:cNvPr>
          <p:cNvPicPr>
            <a:picLocks xmlns:a="http://schemas.openxmlformats.org/drawingml/2006/main" noChangeAspect="1"/>
          </p:cNvPicPr>
          <p:nvPr/>
        </p:nvPicPr>
        <p:blipFill>
          <a:blip xmlns:r="http://schemas.openxmlformats.org/officeDocument/2006/relationships" xmlns:a="http://schemas.openxmlformats.org/drawingml/2006/main" r:embed="Rf8b00450c62b4fa0"/>
          <a:stretch xmlns:a="http://schemas.openxmlformats.org/drawingml/2006/main"/>
        </p:blipFill>
        <p:spPr>
          <a:xfrm xmlns:a="http://schemas.openxmlformats.org/drawingml/2006/main">
            <a:off x="523875" y="240699"/>
            <a:ext cx="514350" cy="471101"/>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30A2E99-5652-4932-A9E5-BEB16C20644C}"/>
              </a:ext>
            </a:extLst>
          </p:cNvPr>
          <p:cNvSpPr>
            <a:spLocks xmlns:a="http://schemas.openxmlformats.org/drawingml/2006/main" noGrp="1"/>
          </p:cNvSpPr>
          <p:nvPr/>
        </p:nvSpPr>
        <p:spPr>
          <a:xfrm xmlns:a="http://schemas.openxmlformats.org/drawingml/2006/main">
            <a:off x="1181100" y="3048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050" b="1">
                <a:solidFill>
                  <a:srgbClr val="C51E2C"/>
                </a:solidFill>
                <a:latin typeface="Arial"/>
                <a:ea typeface="Arial"/>
                <a:cs typeface="Arial"/>
              </a:defRPr>
            </a:defPPr>
          </a:lstStyle>
          <a:p xmlns:a="http://schemas.openxmlformats.org/drawingml/2006/main">
            <a:pPr>
              <a:buNone/>
              <a:defRPr sz="1050" b="1">
                <a:solidFill>
                  <a:srgbClr val="C51E2C"/>
                </a:solidFill>
                <a:latin typeface="Arial"/>
                <a:ea typeface="Arial"/>
                <a:cs typeface="Arial"/>
              </a:defRPr>
            </a:pPr>
            <a:r>
              <a:rPr sz="1050" b="1">
                <a:solidFill>
                  <a:srgbClr val="C51E2C"/>
                </a:solidFill>
                <a:latin typeface="Arial"/>
                <a:ea typeface="Arial"/>
                <a:cs typeface="Arial"/>
              </a:rPr>
              <a:t>PWMS / CONTAINER STRATEGY</a:t>
            </a:r>
          </a:p>
        </p:txBody>
      </p:sp>
      <p:sp>
        <p:nvSpPr>
          <p:cNvPr id="3" name="text-1">
            <a:extLst xmlns:a="http://schemas.openxmlformats.org/drawingml/2006/main">
              <a:ext uri="{FF2B5EF4-FFF2-40B4-BE49-F238E27FC236}">
                <a16:creationId xmlns:a16="http://schemas.microsoft.com/office/drawing/2014/main" id="{6DF5DE97-D69F-4532-A220-3129503EC085}"/>
              </a:ext>
            </a:extLst>
          </p:cNvPr>
          <p:cNvSpPr>
            <a:spLocks xmlns:a="http://schemas.openxmlformats.org/drawingml/2006/main" noGrp="1"/>
          </p:cNvSpPr>
          <p:nvPr/>
        </p:nvSpPr>
        <p:spPr>
          <a:xfrm xmlns:a="http://schemas.openxmlformats.org/drawingml/2006/main">
            <a:off x="571500" y="857250"/>
            <a:ext cx="11049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775" b="1">
                <a:solidFill>
                  <a:srgbClr val="242629"/>
                </a:solidFill>
                <a:latin typeface="Arial"/>
                <a:ea typeface="Arial"/>
                <a:cs typeface="Arial"/>
              </a:defRPr>
            </a:defPPr>
          </a:lstStyle>
          <a:p xmlns:a="http://schemas.openxmlformats.org/drawingml/2006/main">
            <a:pPr>
              <a:buNone/>
              <a:defRPr sz="2775" b="1">
                <a:solidFill>
                  <a:srgbClr val="242629"/>
                </a:solidFill>
                <a:latin typeface="Arial"/>
                <a:ea typeface="Arial"/>
                <a:cs typeface="Arial"/>
              </a:defRPr>
            </a:pPr>
            <a:r>
              <a:rPr sz="2775" b="1">
                <a:solidFill>
                  <a:srgbClr val="242629"/>
                </a:solidFill>
                <a:latin typeface="Arial"/>
                <a:ea typeface="Arial"/>
                <a:cs typeface="Arial"/>
              </a:rPr>
              <a:t>Evidence, limitations and next discussion</a:t>
            </a:r>
          </a:p>
        </p:txBody>
      </p:sp>
      <p:sp>
        <p:nvSpPr>
          <p:cNvPr id="4" name="">
            <a:extLst xmlns:a="http://schemas.openxmlformats.org/drawingml/2006/main">
              <a:ext uri="{FF2B5EF4-FFF2-40B4-BE49-F238E27FC236}">
                <a16:creationId xmlns:a16="http://schemas.microsoft.com/office/drawing/2014/main" id="{8E3D820B-2E6F-4D56-ABDC-3A56D0760F37}"/>
              </a:ext>
            </a:extLst>
          </p:cNvPr>
          <p:cNvSpPr>
            <a:spLocks xmlns:a="http://schemas.openxmlformats.org/drawingml/2006/main" noGrp="1"/>
          </p:cNvSpPr>
          <p:nvPr/>
        </p:nvSpPr>
        <p:spPr>
          <a:xfrm xmlns:a="http://schemas.openxmlformats.org/drawingml/2006/main">
            <a:off x="571500" y="1666875"/>
            <a:ext cx="11049000" cy="9525"/>
          </a:xfrm>
          <a:prstGeom xmlns:a="http://schemas.openxmlformats.org/drawingml/2006/main" prst="rect">
            <a:avLst/>
          </a:prstGeom>
          <a:solidFill xmlns:a="http://schemas.openxmlformats.org/drawingml/2006/main">
            <a:srgbClr val="CDD1D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2CE63717-E8EA-4700-A62C-D0CB5D334DFF}"/>
              </a:ext>
            </a:extLst>
          </p:cNvPr>
          <p:cNvSpPr>
            <a:spLocks xmlns:a="http://schemas.openxmlformats.org/drawingml/2006/main" noGrp="1"/>
          </p:cNvSpPr>
          <p:nvPr/>
        </p:nvSpPr>
        <p:spPr>
          <a:xfrm xmlns:a="http://schemas.openxmlformats.org/drawingml/2006/main">
            <a:off x="571500" y="6429375"/>
            <a:ext cx="11049000" cy="19050"/>
          </a:xfrm>
          <a:prstGeom xmlns:a="http://schemas.openxmlformats.org/drawingml/2006/main" prst="rect">
            <a:avLst/>
          </a:prstGeom>
          <a:solidFill xmlns:a="http://schemas.openxmlformats.org/drawingml/2006/main">
            <a:srgbClr val="D80025"/>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557ED70-58EA-429D-8401-D6B4FB050800}"/>
              </a:ext>
            </a:extLst>
          </p:cNvPr>
          <p:cNvSpPr>
            <a:spLocks xmlns:a="http://schemas.openxmlformats.org/drawingml/2006/main" noGrp="1"/>
          </p:cNvSpPr>
          <p:nvPr/>
        </p:nvSpPr>
        <p:spPr>
          <a:xfrm xmlns:a="http://schemas.openxmlformats.org/drawingml/2006/main">
            <a:off x="571500" y="6553200"/>
            <a:ext cx="10382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825" b="0">
                <a:solidFill>
                  <a:srgbClr val="626A73"/>
                </a:solidFill>
                <a:latin typeface="Arial"/>
                <a:ea typeface="Arial"/>
                <a:cs typeface="Arial"/>
              </a:defRPr>
            </a:defPPr>
          </a:lstStyle>
          <a:p xmlns:a="http://schemas.openxmlformats.org/drawingml/2006/main">
            <a:pPr>
              <a:buNone/>
              <a:defRPr sz="825" b="0">
                <a:solidFill>
                  <a:srgbClr val="626A73"/>
                </a:solidFill>
                <a:latin typeface="Arial"/>
                <a:ea typeface="Arial"/>
                <a:cs typeface="Arial"/>
              </a:defRPr>
            </a:pPr>
            <a:r>
              <a:rPr sz="825" b="0">
                <a:solidFill>
                  <a:srgbClr val="626A73"/>
                </a:solidFill>
                <a:latin typeface="Arial"/>
                <a:ea typeface="Arial"/>
                <a:cs typeface="Arial"/>
              </a:rPr>
              <a:t>AETEC   /   Lim Yee Wei   /   Rev 15   /   14 Oct 2026   /   Discussion estimate, SGD excl. GST</a:t>
            </a:r>
          </a:p>
        </p:txBody>
      </p:sp>
      <p:sp>
        <p:nvSpPr>
          <p:cNvPr id="7" name="text-5">
            <a:extLst xmlns:a="http://schemas.openxmlformats.org/drawingml/2006/main">
              <a:ext uri="{FF2B5EF4-FFF2-40B4-BE49-F238E27FC236}">
                <a16:creationId xmlns:a16="http://schemas.microsoft.com/office/drawing/2014/main" id="{B562BBBE-0E47-4D4D-B10A-46D70BF39C7E}"/>
              </a:ext>
            </a:extLst>
          </p:cNvPr>
          <p:cNvSpPr>
            <a:spLocks xmlns:a="http://schemas.openxmlformats.org/drawingml/2006/main" noGrp="1"/>
          </p:cNvSpPr>
          <p:nvPr/>
        </p:nvSpPr>
        <p:spPr>
          <a:xfrm xmlns:a="http://schemas.openxmlformats.org/drawingml/2006/main">
            <a:off x="11144250" y="6534150"/>
            <a:ext cx="47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975" b="1">
                <a:solidFill>
                  <a:srgbClr val="202429"/>
                </a:solidFill>
                <a:latin typeface="Arial"/>
                <a:ea typeface="Arial"/>
                <a:cs typeface="Arial"/>
              </a:defRPr>
            </a:defPPr>
          </a:lstStyle>
          <a:p xmlns:a="http://schemas.openxmlformats.org/drawingml/2006/main">
            <a:pPr>
              <a:buNone/>
              <a:defRPr sz="975" b="1">
                <a:solidFill>
                  <a:srgbClr val="202429"/>
                </a:solidFill>
                <a:latin typeface="Arial"/>
                <a:ea typeface="Arial"/>
                <a:cs typeface="Arial"/>
              </a:defRPr>
            </a:pPr>
            <a:r>
              <a:rPr sz="975" b="1">
                <a:solidFill>
                  <a:srgbClr val="202429"/>
                </a:solidFill>
                <a:latin typeface="Arial"/>
                <a:ea typeface="Arial"/>
                <a:cs typeface="Arial"/>
              </a:rPr>
              <a:t>47</a:t>
            </a:r>
          </a:p>
        </p:txBody>
      </p:sp>
      <p:sp>
        <p:nvSpPr>
          <p:cNvPr id="8" name="text-6">
            <a:extLst xmlns:a="http://schemas.openxmlformats.org/drawingml/2006/main">
              <a:ext uri="{FF2B5EF4-FFF2-40B4-BE49-F238E27FC236}">
                <a16:creationId xmlns:a16="http://schemas.microsoft.com/office/drawing/2014/main" id="{CCEBF576-AB05-40BB-B50F-7CF2F7AAC8D0}"/>
              </a:ext>
            </a:extLst>
          </p:cNvPr>
          <p:cNvSpPr>
            <a:spLocks xmlns:a="http://schemas.openxmlformats.org/drawingml/2006/main" noGrp="1"/>
          </p:cNvSpPr>
          <p:nvPr/>
        </p:nvSpPr>
        <p:spPr>
          <a:xfrm xmlns:a="http://schemas.openxmlformats.org/drawingml/2006/main">
            <a:off x="571500" y="1924050"/>
            <a:ext cx="11049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75" b="0">
                <a:solidFill>
                  <a:srgbClr val="202429"/>
                </a:solidFill>
                <a:latin typeface="Arial"/>
                <a:ea typeface="Arial"/>
                <a:cs typeface="Arial"/>
              </a:defRPr>
            </a:defPPr>
          </a:lstStyle>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Customer evidence</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AETEC – ASRS and AMR Mapping R1.xlsx, Marshawn, 13 July 2026.</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Current discussion: 35 kg raw part, box mismatch and ergonomic trolley trade-off.</a:t>
            </a:r>
          </a:p>
        </p:txBody>
      </p:sp>
      <p:sp>
        <p:nvSpPr>
          <p:cNvPr id="9" name="text-7">
            <a:extLst xmlns:a="http://schemas.openxmlformats.org/drawingml/2006/main">
              <a:ext uri="{FF2B5EF4-FFF2-40B4-BE49-F238E27FC236}">
                <a16:creationId xmlns:a16="http://schemas.microsoft.com/office/drawing/2014/main" id="{32B1EBD3-BE93-49CA-B67D-3998423A1D85}"/>
              </a:ext>
            </a:extLst>
          </p:cNvPr>
          <p:cNvSpPr>
            <a:spLocks xmlns:a="http://schemas.openxmlformats.org/drawingml/2006/main" noGrp="1"/>
          </p:cNvSpPr>
          <p:nvPr/>
        </p:nvSpPr>
        <p:spPr>
          <a:xfrm xmlns:a="http://schemas.openxmlformats.org/drawingml/2006/main">
            <a:off x="571500" y="3219450"/>
            <a:ext cx="11049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75" b="0">
                <a:solidFill>
                  <a:srgbClr val="202429"/>
                </a:solidFill>
                <a:latin typeface="Arial"/>
                <a:ea typeface="Arial"/>
                <a:cs typeface="Arial"/>
              </a:defRPr>
            </a:defPPr>
          </a:lstStyle>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Commercial evidence</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PWMS End-to-End ASRS AMR Options Budgetary Quotation Rev6, 5 Sep 2026.</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Five AMR Methods Budgetary Supplement Rev7, 14 Sep 2026. Historical only.</a:t>
            </a:r>
          </a:p>
        </p:txBody>
      </p:sp>
      <p:sp>
        <p:nvSpPr>
          <p:cNvPr id="10" name="text-8">
            <a:extLst xmlns:a="http://schemas.openxmlformats.org/drawingml/2006/main">
              <a:ext uri="{FF2B5EF4-FFF2-40B4-BE49-F238E27FC236}">
                <a16:creationId xmlns:a16="http://schemas.microsoft.com/office/drawing/2014/main" id="{5C8C3DE7-00AB-4B0A-87C7-5B430558E5A7}"/>
              </a:ext>
            </a:extLst>
          </p:cNvPr>
          <p:cNvSpPr>
            <a:spLocks xmlns:a="http://schemas.openxmlformats.org/drawingml/2006/main" noGrp="1"/>
          </p:cNvSpPr>
          <p:nvPr/>
        </p:nvSpPr>
        <p:spPr>
          <a:xfrm xmlns:a="http://schemas.openxmlformats.org/drawingml/2006/main">
            <a:off x="571500" y="4514850"/>
            <a:ext cx="11049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875" b="0">
                <a:solidFill>
                  <a:srgbClr val="202429"/>
                </a:solidFill>
                <a:latin typeface="Arial"/>
                <a:ea typeface="Arial"/>
                <a:cs typeface="Arial"/>
              </a:defRPr>
            </a:defPPr>
          </a:lstStyle>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Manufacturer verification</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MiR250 base / Shelf Carrier official documentation; UR30 official payload manual.</a:t>
            </a:r>
          </a:p>
          <a:p xmlns:a="http://schemas.openxmlformats.org/drawingml/2006/main">
            <a:pPr>
              <a:buNone/>
              <a:defRPr sz="1875" b="0">
                <a:solidFill>
                  <a:srgbClr val="202429"/>
                </a:solidFill>
                <a:latin typeface="Arial"/>
                <a:ea typeface="Arial"/>
                <a:cs typeface="Arial"/>
              </a:defRPr>
            </a:pPr>
            <a:r>
              <a:rPr sz="1875" b="0">
                <a:solidFill>
                  <a:srgbClr val="202429"/>
                </a:solidFill>
                <a:latin typeface="Arial"/>
                <a:ea typeface="Arial"/>
                <a:cs typeface="Arial"/>
              </a:rPr>
              <a:t>Application ratings, docking geometry and current prices require supplier sign-off.</a:t>
            </a:r>
          </a:p>
        </p:txBody>
      </p:sp>
      <p:sp>
        <p:nvSpPr>
          <p:cNvPr id="11" name="text-9">
            <a:extLst xmlns:a="http://schemas.openxmlformats.org/drawingml/2006/main">
              <a:ext uri="{FF2B5EF4-FFF2-40B4-BE49-F238E27FC236}">
                <a16:creationId xmlns:a16="http://schemas.microsoft.com/office/drawing/2014/main" id="{806777B7-1A99-4448-8B96-C1505B9896DA}"/>
              </a:ext>
            </a:extLst>
          </p:cNvPr>
          <p:cNvSpPr>
            <a:spLocks xmlns:a="http://schemas.openxmlformats.org/drawingml/2006/main" noGrp="1"/>
          </p:cNvSpPr>
          <p:nvPr/>
        </p:nvSpPr>
        <p:spPr>
          <a:xfrm xmlns:a="http://schemas.openxmlformats.org/drawingml/2006/main">
            <a:off x="571500" y="5867400"/>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defPPr>
              <a:defRPr sz="1575" b="1">
                <a:solidFill>
                  <a:srgbClr val="B30020"/>
                </a:solidFill>
                <a:latin typeface="Arial"/>
                <a:ea typeface="Arial"/>
                <a:cs typeface="Arial"/>
              </a:defRPr>
            </a:defPPr>
          </a:lstStyle>
          <a:p xmlns:a="http://schemas.openxmlformats.org/drawingml/2006/main">
            <a:pPr>
              <a:buNone/>
              <a:defRPr sz="1575" b="1">
                <a:solidFill>
                  <a:srgbClr val="B30020"/>
                </a:solidFill>
                <a:latin typeface="Arial"/>
                <a:ea typeface="Arial"/>
                <a:cs typeface="Arial"/>
              </a:defRPr>
            </a:pPr>
            <a:r>
              <a:rPr sz="1575" b="1">
                <a:solidFill>
                  <a:srgbClr val="B30020"/>
                </a:solidFill>
                <a:latin typeface="Arial"/>
                <a:ea typeface="Arial"/>
                <a:cs typeface="Arial"/>
              </a:rPr>
              <a:t>Aetec can arrange a follow-up with the MiR / UR principal team after PWMS reviews the alternatives.</a:t>
            </a:r>
          </a:p>
        </p:txBody>
      </p:sp>
    </p:spTree>
    <p:extLst>
      <p:ext uri="{BB962C8B-B14F-4D97-AF65-F5344CB8AC3E}">
        <p14:creationId xmlns:p14="http://schemas.microsoft.com/office/powerpoint/2010/main" val="10309711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2026-10-13T21:43:11.7210000Z</dcterms:created>
  <dcterms:modified xsi:type="dcterms:W3CDTF">2026-10-13T21:43:11.7210000Z</dcterms:modified>
</coreProperties>
</file>