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b1283c88e014d3a" /><Relationship Type="http://schemas.openxmlformats.org/officeDocument/2006/relationships/extended-properties" Target="/docProps/app.xml" Id="R7e352ca64146468f" /><Relationship Type="http://schemas.openxmlformats.org/officeDocument/2006/relationships/officeDocument" Target="/ppt/presentation.xml" Id="R171d9ca0cf884e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0b958b75674e25"/>
  </p:sldMasterIdLst>
  <p:notesMasterIdLst>
    <p:notesMasterId xmlns:r="http://schemas.openxmlformats.org/officeDocument/2006/relationships" r:id="Rfe9c7478420a4595"/>
  </p:notesMasterIdLst>
  <p:sldIdLst>
    <p:sldId xmlns:r="http://schemas.openxmlformats.org/officeDocument/2006/relationships" id="256" r:id="R0f1872734a6c4daa"/>
    <p:sldId xmlns:r="http://schemas.openxmlformats.org/officeDocument/2006/relationships" id="257" r:id="Rd4cdebb03c2448dd"/>
    <p:sldId xmlns:r="http://schemas.openxmlformats.org/officeDocument/2006/relationships" id="258" r:id="R50729bd9bc73451c"/>
    <p:sldId xmlns:r="http://schemas.openxmlformats.org/officeDocument/2006/relationships" id="259" r:id="Ref0dcc3aaec94bfc"/>
    <p:sldId xmlns:r="http://schemas.openxmlformats.org/officeDocument/2006/relationships" id="260" r:id="R7934b890fede4892"/>
    <p:sldId xmlns:r="http://schemas.openxmlformats.org/officeDocument/2006/relationships" id="261" r:id="R09f967c093d04f16"/>
    <p:sldId xmlns:r="http://schemas.openxmlformats.org/officeDocument/2006/relationships" id="262" r:id="R600bd61a98ea4f7f"/>
    <p:sldId xmlns:r="http://schemas.openxmlformats.org/officeDocument/2006/relationships" id="263" r:id="R7cef3e5a95254660"/>
    <p:sldId xmlns:r="http://schemas.openxmlformats.org/officeDocument/2006/relationships" id="264" r:id="R1b3e0c25d303402e"/>
    <p:sldId xmlns:r="http://schemas.openxmlformats.org/officeDocument/2006/relationships" id="265" r:id="R0b8bd0181f9049a2"/>
    <p:sldId xmlns:r="http://schemas.openxmlformats.org/officeDocument/2006/relationships" id="266" r:id="Rff7867895231479f"/>
    <p:sldId xmlns:r="http://schemas.openxmlformats.org/officeDocument/2006/relationships" id="267" r:id="R562506d05bc74305"/>
    <p:sldId xmlns:r="http://schemas.openxmlformats.org/officeDocument/2006/relationships" id="268" r:id="Rc68ca3e37ccf49a1"/>
    <p:sldId xmlns:r="http://schemas.openxmlformats.org/officeDocument/2006/relationships" id="269" r:id="Rb1de8b2325374e1c"/>
    <p:sldId xmlns:r="http://schemas.openxmlformats.org/officeDocument/2006/relationships" id="270" r:id="Redc72adce4b74a5d"/>
    <p:sldId xmlns:r="http://schemas.openxmlformats.org/officeDocument/2006/relationships" id="271" r:id="R05aa3dc49ebf4c01"/>
    <p:sldId xmlns:r="http://schemas.openxmlformats.org/officeDocument/2006/relationships" id="272" r:id="Re68c7ab9861845f5"/>
    <p:sldId xmlns:r="http://schemas.openxmlformats.org/officeDocument/2006/relationships" id="273" r:id="Rd47f6a1eb415421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9ce70d32eec4fec" /><Relationship Type="http://schemas.openxmlformats.org/officeDocument/2006/relationships/slideMaster" Target="/ppt/slideMasters/slideMaster1.xml" Id="Rf50b958b75674e25" /><Relationship Type="http://schemas.openxmlformats.org/officeDocument/2006/relationships/notesMaster" Target="/ppt/notesMasters/notesMaster1.xml" Id="Rfe9c7478420a4595" /><Relationship Type="http://schemas.openxmlformats.org/officeDocument/2006/relationships/presProps" Target="/ppt/presProps.xml" Id="R7bcb884e980d4293" /><Relationship Type="http://schemas.openxmlformats.org/officeDocument/2006/relationships/tableStyles" Target="/ppt/tableStyles.xml" Id="R69b8d6de1ed04864" /><Relationship Type="http://schemas.openxmlformats.org/officeDocument/2006/relationships/slide" Target="/ppt/slides/slide1.xml" Id="R0f1872734a6c4daa" /><Relationship Type="http://schemas.openxmlformats.org/officeDocument/2006/relationships/slide" Target="/ppt/slides/slide2.xml" Id="Rd4cdebb03c2448dd" /><Relationship Type="http://schemas.openxmlformats.org/officeDocument/2006/relationships/slide" Target="/ppt/slides/slide3.xml" Id="R50729bd9bc73451c" /><Relationship Type="http://schemas.openxmlformats.org/officeDocument/2006/relationships/slide" Target="/ppt/slides/slide4.xml" Id="Ref0dcc3aaec94bfc" /><Relationship Type="http://schemas.openxmlformats.org/officeDocument/2006/relationships/slide" Target="/ppt/slides/slide5.xml" Id="R7934b890fede4892" /><Relationship Type="http://schemas.openxmlformats.org/officeDocument/2006/relationships/slide" Target="/ppt/slides/slide6.xml" Id="R09f967c093d04f16" /><Relationship Type="http://schemas.openxmlformats.org/officeDocument/2006/relationships/slide" Target="/ppt/slides/slide7.xml" Id="R600bd61a98ea4f7f" /><Relationship Type="http://schemas.openxmlformats.org/officeDocument/2006/relationships/slide" Target="/ppt/slides/slide8.xml" Id="R7cef3e5a95254660" /><Relationship Type="http://schemas.openxmlformats.org/officeDocument/2006/relationships/slide" Target="/ppt/slides/slide9.xml" Id="R1b3e0c25d303402e" /><Relationship Type="http://schemas.openxmlformats.org/officeDocument/2006/relationships/slide" Target="/ppt/slides/slide10.xml" Id="R0b8bd0181f9049a2" /><Relationship Type="http://schemas.openxmlformats.org/officeDocument/2006/relationships/slide" Target="/ppt/slides/slide11.xml" Id="Rff7867895231479f" /><Relationship Type="http://schemas.openxmlformats.org/officeDocument/2006/relationships/slide" Target="/ppt/slides/slide12.xml" Id="R562506d05bc74305" /><Relationship Type="http://schemas.openxmlformats.org/officeDocument/2006/relationships/slide" Target="/ppt/slides/slide13.xml" Id="Rc68ca3e37ccf49a1" /><Relationship Type="http://schemas.openxmlformats.org/officeDocument/2006/relationships/slide" Target="/ppt/slides/slide14.xml" Id="Rb1de8b2325374e1c" /><Relationship Type="http://schemas.openxmlformats.org/officeDocument/2006/relationships/slide" Target="/ppt/slides/slide15.xml" Id="Redc72adce4b74a5d" /><Relationship Type="http://schemas.openxmlformats.org/officeDocument/2006/relationships/slide" Target="/ppt/slides/slide16.xml" Id="R05aa3dc49ebf4c01" /><Relationship Type="http://schemas.openxmlformats.org/officeDocument/2006/relationships/slide" Target="/ppt/slides/slide17.xml" Id="Re68c7ab9861845f5" /><Relationship Type="http://schemas.openxmlformats.org/officeDocument/2006/relationships/slide" Target="/ppt/slides/slide18.xml" Id="Rd47f6a1eb41542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420d2b109e440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2af9e7616a44c5a" /><Relationship Type="http://schemas.openxmlformats.org/officeDocument/2006/relationships/notesMaster" Target="/ppt/notesMasters/notesMaster1.xml" Id="Ra21686a00f40422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569e3f504f4247" /><Relationship Type="http://schemas.openxmlformats.org/officeDocument/2006/relationships/notesMaster" Target="/ppt/notesMasters/notesMaster1.xml" Id="Rce4483e1a7d0438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7a75b636f34379" /><Relationship Type="http://schemas.openxmlformats.org/officeDocument/2006/relationships/notesMaster" Target="/ppt/notesMasters/notesMaster1.xml" Id="R876eba29565645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34ed2835a44f07" /><Relationship Type="http://schemas.openxmlformats.org/officeDocument/2006/relationships/notesMaster" Target="/ppt/notesMasters/notesMaster1.xml" Id="Rb9ce73b40d5f47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85bc9989da46f5" /><Relationship Type="http://schemas.openxmlformats.org/officeDocument/2006/relationships/notesMaster" Target="/ppt/notesMasters/notesMaster1.xml" Id="R5e064c6ada4a4c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2ef725d45f4865" /><Relationship Type="http://schemas.openxmlformats.org/officeDocument/2006/relationships/notesMaster" Target="/ppt/notesMasters/notesMaster1.xml" Id="R76b45b1c0d9d4b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63466066b7d4344" /><Relationship Type="http://schemas.openxmlformats.org/officeDocument/2006/relationships/notesMaster" Target="/ppt/notesMasters/notesMaster1.xml" Id="R3d0a0418c32747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6c71cc1a420463f" /><Relationship Type="http://schemas.openxmlformats.org/officeDocument/2006/relationships/notesMaster" Target="/ppt/notesMasters/notesMaster1.xml" Id="R93646b12b9794a6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ea3556e77b4212" /><Relationship Type="http://schemas.openxmlformats.org/officeDocument/2006/relationships/notesMaster" Target="/ppt/notesMasters/notesMaster1.xml" Id="R88d52c71635447e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57165f82b1a4adc" /><Relationship Type="http://schemas.openxmlformats.org/officeDocument/2006/relationships/notesMaster" Target="/ppt/notesMasters/notesMaster1.xml" Id="R2bf5bb09c5c44ce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bf3acf5f83746f3" /><Relationship Type="http://schemas.openxmlformats.org/officeDocument/2006/relationships/notesMaster" Target="/ppt/notesMasters/notesMaster1.xml" Id="R375d7df12e234ff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62f7ca1f26746e5" /><Relationship Type="http://schemas.openxmlformats.org/officeDocument/2006/relationships/notesMaster" Target="/ppt/notesMasters/notesMaster1.xml" Id="R5f6ab4aa0ef34f9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f70dd1c203c4b6b" /><Relationship Type="http://schemas.openxmlformats.org/officeDocument/2006/relationships/notesMaster" Target="/ppt/notesMasters/notesMaster1.xml" Id="Rf3e926bb22374ab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0635964f47c4715" /><Relationship Type="http://schemas.openxmlformats.org/officeDocument/2006/relationships/notesMaster" Target="/ppt/notesMasters/notesMaster1.xml" Id="R5cdf80eb141e4d6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e967bec150c445b" /><Relationship Type="http://schemas.openxmlformats.org/officeDocument/2006/relationships/notesMaster" Target="/ppt/notesMasters/notesMaster1.xml" Id="R70574d10389e46c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5ecc168d604489d" /><Relationship Type="http://schemas.openxmlformats.org/officeDocument/2006/relationships/notesMaster" Target="/ppt/notesMasters/notesMaster1.xml" Id="R12d67c5fc3d84c8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b0bf3c8ea664e3c" /><Relationship Type="http://schemas.openxmlformats.org/officeDocument/2006/relationships/notesMaster" Target="/ppt/notesMasters/notesMaster1.xml" Id="Ra16d76f897ce463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d6e9490fe624348" /><Relationship Type="http://schemas.openxmlformats.org/officeDocument/2006/relationships/notesMaster" Target="/ppt/notesMasters/notesMaster1.xml" Id="Rfc1c842209164a3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>https://mobile-industrial-robots.com/products/robots/mir250</a:t>
            </a:r>
          </a:p>
          <a:p xmlns:a="http://schemas.openxmlformats.org/drawingml/2006/main">
            <a:r>
              <a:t>C05 is a new custom guided-lift concept for a qualified rigid-bottom box.</a:t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>https://www.universal-robots.com/products/ur30-1300/</a:t>
            </a:r>
          </a:p>
          <a:p xmlns:a="http://schemas.openxmlformats.org/drawingml/2006/main">
            <a:r>
              <a:t>https://www.enabled-robotics.com/mobilecobots</a:t>
            </a:r>
          </a:p>
          <a:p xmlns:a="http://schemas.openxmlformats.org/drawingml/2006/main">
            <a:r>
              <a:t>Mass screen: 6 × 18 + 170 kg mechanism + 12 kg tool = 290 kg additional transport load; reconcile scope against vendor 380 kg package figure.</a:t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>https://mobile-industrial-robots.com/products/robots/mir250</a:t>
            </a:r>
          </a:p>
          <a:p xmlns:a="http://schemas.openxmlformats.org/drawingml/2006/main">
            <a:r>
              <a:t>https://mobile-industrial-robots.com/products/applications/mir-shelf-carrier-250</a:t>
            </a:r>
          </a:p>
          <a:p xmlns:a="http://schemas.openxmlformats.org/drawingml/2006/main">
            <a:r>
              <a:t>980 mm leg gap is mechanical geometry, not an approved protective-field corridor.</a:t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>PWMS End to End ASRS AMR Options Budgetary Quotation Rev 6 (5 September 2026); retained 10% buy-cost hardware markup in Rev 10. C05 D01-D08 are explicitly engineering allowances, not supplier quotations.</a:t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>PWMS End to End ASRS AMR Options Budgetary Quotation Rev 6 (5 September 2026); retained 10% buy-cost hardware markup in Rev 10. C05 D01-D08 are explicitly engineering allowances, not supplier quotations.</a:t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PWMS Option A B Technical Proposal Rev 10; PWMS 3D Practicality Review Rev 11; Transfer Studio articulated scene and C05 direct-box-design.json.</a:t>
            </a:r>
          </a:p>
          <a:p xmlns:a="http://schemas.openxmlformats.org/drawingml/2006/main">
            <a:r>
              <a:t>Scene tests cover defined support ownership, return continuity and selected interlocks. C05 sweep checks 69 nominal positions in empty and loaded states; it is not a complete application safety certification.</a:t>
            </a:r>
          </a:p>
          <a:p xmlns:a="http://schemas.openxmlformats.org/drawingml/2006/main">
            <a:r>
              <a:t>All rendered geometry and animation timing are concept studies, not certified equipment or guaranteed throughput.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5cff459004488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e2f0a8b5d84cd4" /><Relationship Type="http://schemas.openxmlformats.org/officeDocument/2006/relationships/slideLayout" Target="/ppt/slideLayouts/slideLayout1.xml" Id="Rf6fae8c31b634c4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fae8c31b634c4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dec5b92d58486e" /><Relationship Type="http://schemas.openxmlformats.org/officeDocument/2006/relationships/image" Target="/ppt/media/image.png" Id="R3f02afce9f7b4a09" /><Relationship Type="http://schemas.openxmlformats.org/officeDocument/2006/relationships/image" Target="/ppt/media/image2.png" Id="R027060b8db0f424e" /><Relationship Type="http://schemas.openxmlformats.org/officeDocument/2006/relationships/notesSlide" Target="/ppt/notesSlides/notesSlide1.xml" Id="R0e0d3f4e4a5c47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5b12f321b741b8" /><Relationship Type="http://schemas.openxmlformats.org/officeDocument/2006/relationships/image" Target="/ppt/media/image3.png" Id="R0e8fc0ee0cf3418c" /><Relationship Type="http://schemas.openxmlformats.org/officeDocument/2006/relationships/notesSlide" Target="/ppt/notesSlides/notesSlide2.xml" Id="Rfc14dc0ae41f427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92d4c7015d4e36" /><Relationship Type="http://schemas.openxmlformats.org/officeDocument/2006/relationships/image" Target="/ppt/media/image4.png" Id="R54a5f8b722914a74" /><Relationship Type="http://schemas.openxmlformats.org/officeDocument/2006/relationships/notesSlide" Target="/ppt/notesSlides/notesSlide3.xml" Id="R9d590c8743f047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2e026ea6d54f65" /><Relationship Type="http://schemas.openxmlformats.org/officeDocument/2006/relationships/image" Target="/ppt/media/image5.png" Id="Rf7439a0fe3ca488a" /><Relationship Type="http://schemas.openxmlformats.org/officeDocument/2006/relationships/image" Target="/ppt/media/image6.png" Id="R785f5680422e4e81" /><Relationship Type="http://schemas.openxmlformats.org/officeDocument/2006/relationships/notesSlide" Target="/ppt/notesSlides/notesSlide4.xml" Id="Rdcd460de1d4f450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94db31ec3d4288" /><Relationship Type="http://schemas.openxmlformats.org/officeDocument/2006/relationships/image" Target="/ppt/media/image7.png" Id="R99647d9d27ce4584" /><Relationship Type="http://schemas.openxmlformats.org/officeDocument/2006/relationships/image" Target="/ppt/media/image8.png" Id="R9a76c1355abd4ee6" /><Relationship Type="http://schemas.openxmlformats.org/officeDocument/2006/relationships/notesSlide" Target="/ppt/notesSlides/notesSlide5.xml" Id="R752d0ee9523d46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0236f37f304f7e" /><Relationship Type="http://schemas.openxmlformats.org/officeDocument/2006/relationships/image" Target="/ppt/media/image9.png" Id="R5b0672eed9ff409f" /><Relationship Type="http://schemas.openxmlformats.org/officeDocument/2006/relationships/notesSlide" Target="/ppt/notesSlides/notesSlide6.xml" Id="R0f2b39cb029e450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5f07a1209f43ba" /><Relationship Type="http://schemas.openxmlformats.org/officeDocument/2006/relationships/image" Target="/ppt/media/image10.png" Id="R097795d578dc411f" /><Relationship Type="http://schemas.openxmlformats.org/officeDocument/2006/relationships/image" Target="/ppt/media/image11.png" Id="Rf6745330b02844df" /><Relationship Type="http://schemas.openxmlformats.org/officeDocument/2006/relationships/notesSlide" Target="/ppt/notesSlides/notesSlide7.xml" Id="Rfae44584fefd4d3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9d7dbfa7394c89" /><Relationship Type="http://schemas.openxmlformats.org/officeDocument/2006/relationships/image" Target="/ppt/media/image12.png" Id="R955e5c15d1c34e35" /><Relationship Type="http://schemas.openxmlformats.org/officeDocument/2006/relationships/image" Target="/ppt/media/image13.png" Id="R977d812e91294115" /><Relationship Type="http://schemas.openxmlformats.org/officeDocument/2006/relationships/notesSlide" Target="/ppt/notesSlides/notesSlide8.xml" Id="Reeb6d321c8f6485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5c7acdd13540ba" /><Relationship Type="http://schemas.openxmlformats.org/officeDocument/2006/relationships/image" Target="/ppt/media/image14.png" Id="R8e893821a976452c" /><Relationship Type="http://schemas.openxmlformats.org/officeDocument/2006/relationships/image" Target="/ppt/media/image15.png" Id="R47a58ad05b854e7d" /><Relationship Type="http://schemas.openxmlformats.org/officeDocument/2006/relationships/notesSlide" Target="/ppt/notesSlides/notesSlide9.xml" Id="Rc3ef2e72d4dc40e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6b10b0ef284250" /><Relationship Type="http://schemas.openxmlformats.org/officeDocument/2006/relationships/image" Target="/ppt/media/image16.png" Id="R327d02b3456b4318" /><Relationship Type="http://schemas.openxmlformats.org/officeDocument/2006/relationships/notesSlide" Target="/ppt/notesSlides/notesSlide10.xml" Id="R01f166013871409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e17dde4be4413b" /><Relationship Type="http://schemas.openxmlformats.org/officeDocument/2006/relationships/image" Target="/ppt/media/image17.png" Id="Rfea70be6fc164ac7" /><Relationship Type="http://schemas.openxmlformats.org/officeDocument/2006/relationships/image" Target="/ppt/media/image18.png" Id="Re586ce9473794e94" /><Relationship Type="http://schemas.openxmlformats.org/officeDocument/2006/relationships/notesSlide" Target="/ppt/notesSlides/notesSlide11.xml" Id="R73833e2499e146e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f0a2d3120d4bc0" /><Relationship Type="http://schemas.openxmlformats.org/officeDocument/2006/relationships/image" Target="/ppt/media/image19.png" Id="Ra3eb0421db3b4790" /><Relationship Type="http://schemas.openxmlformats.org/officeDocument/2006/relationships/notesSlide" Target="/ppt/notesSlides/notesSlide12.xml" Id="R815deda1c13e416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22a4764f91464e" /><Relationship Type="http://schemas.openxmlformats.org/officeDocument/2006/relationships/image" Target="/ppt/media/image20.png" Id="R560857a90c9844fa" /><Relationship Type="http://schemas.openxmlformats.org/officeDocument/2006/relationships/notesSlide" Target="/ppt/notesSlides/notesSlide13.xml" Id="Rd0aac7b00cea462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15f0754e5b49fc" /><Relationship Type="http://schemas.openxmlformats.org/officeDocument/2006/relationships/image" Target="/ppt/media/image21.png" Id="R5bfe368942ec429d" /><Relationship Type="http://schemas.openxmlformats.org/officeDocument/2006/relationships/notesSlide" Target="/ppt/notesSlides/notesSlide14.xml" Id="Reb2ccdb240de424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7c88fe7cfe4c85" /><Relationship Type="http://schemas.openxmlformats.org/officeDocument/2006/relationships/image" Target="/ppt/media/image22.png" Id="Rec3f4de93b884ca1" /><Relationship Type="http://schemas.openxmlformats.org/officeDocument/2006/relationships/notesSlide" Target="/ppt/notesSlides/notesSlide15.xml" Id="R7ae57a948d6b4f8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61e5455f95476f" /><Relationship Type="http://schemas.openxmlformats.org/officeDocument/2006/relationships/image" Target="/ppt/media/image23.png" Id="Re4b74c91bc854252" /><Relationship Type="http://schemas.openxmlformats.org/officeDocument/2006/relationships/notesSlide" Target="/ppt/notesSlides/notesSlide16.xml" Id="Re486c6c69074466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113c01e3a04564" /><Relationship Type="http://schemas.openxmlformats.org/officeDocument/2006/relationships/image" Target="/ppt/media/image24.png" Id="R0a08f631994143f0" /><Relationship Type="http://schemas.openxmlformats.org/officeDocument/2006/relationships/notesSlide" Target="/ppt/notesSlides/notesSlide17.xml" Id="R04bfb380281549f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be7720bcf34c23" /><Relationship Type="http://schemas.openxmlformats.org/officeDocument/2006/relationships/image" Target="/ppt/media/image25.png" Id="Rde93ab74a0fa4f4b" /><Relationship Type="http://schemas.openxmlformats.org/officeDocument/2006/relationships/notesSlide" Target="/ppt/notesSlides/notesSlide18.xml" Id="R2f41db174257403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B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02afce9f7b4a09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0CDCCC-56D6-49D1-A815-2ADAF329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AETEC  /  PWMS MATERIAL 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1D6AB7-F71A-4504-8D38-6BEFD2CBC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Five AMR handling methods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2C1F0F-1033-4E86-968F-8A9BC704C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4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0D7577-23E9-49C9-A11C-BB2677E07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ED4C6D-7FF8-4CC5-AA3A-909CEA4A2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B9C1C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B9C1C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773D07-A244-4ED7-9FA4-7C6F77F0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B9C1C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B9C1C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7060b8db0f424e"/>
          <a:stretch xmlns:a="http://schemas.openxmlformats.org/drawingml/2006/main"/>
        </p:blipFill>
        <p:spPr>
          <a:xfrm xmlns:a="http://schemas.openxmlformats.org/drawingml/2006/main">
            <a:off x="5676900" y="1583511"/>
            <a:ext cx="5886450" cy="3719554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1D081C-E956-478E-8988-AD3447391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619250"/>
            <a:ext cx="5010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Add direct box lifting</a:t>
            </a:r>
          </a:p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between fixed docks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236EF8-A2A6-4CE3-84FD-4EAE479CC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95625"/>
            <a:ext cx="482917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D1D7E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D1D7E0"/>
                </a:solidFill>
                <a:latin typeface="Arial"/>
                <a:ea typeface="Arial"/>
                <a:cs typeface="Arial"/>
              </a:rPr>
              <a:t>MiR250 enters below the box, jacks it up, carries it to the next dock and lowers it onto fixed rails.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EFBCA4-C5D5-4294-83D2-FB6139C48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43450"/>
            <a:ext cx="48291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D1D7E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D1D7E0"/>
                </a:solidFill>
                <a:latin typeface="Arial"/>
                <a:ea typeface="Arial"/>
                <a:cs typeface="Arial"/>
              </a:rPr>
              <a:t>Original four methods retained</a:t>
            </a:r>
          </a:p>
          <a:p xmlns:a="http://schemas.openxmlformats.org/drawingml/2006/main">
            <a:pPr>
              <a:defRPr sz="1725" b="0">
                <a:solidFill>
                  <a:srgbClr val="D1D7E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D1D7E0"/>
                </a:solidFill>
                <a:latin typeface="Arial"/>
                <a:ea typeface="Arial"/>
                <a:cs typeface="Arial"/>
              </a:rPr>
              <a:t>Proposal · Interactive app · Video · Upload package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F7A8A3-C7F7-490D-807C-B1E4C51E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62650"/>
            <a:ext cx="11001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4495E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4495E"/>
                </a:solidFill>
                <a:latin typeface="Arial"/>
                <a:ea typeface="Arial"/>
                <a:cs typeface="Arial"/>
              </a:rPr>
              <a:t>C05  |  BOX MOVES; BOTH DOCK FRAMES STAY IN PLACE</a:t>
            </a:r>
          </a:p>
        </p:txBody>
      </p:sp>
    </p:spTree>
    <p:extLst>
      <p:ext uri="{BB962C8B-B14F-4D97-AF65-F5344CB8AC3E}">
        <p14:creationId xmlns:p14="http://schemas.microsoft.com/office/powerpoint/2010/main" val="15709364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8fc0ee0cf3418c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27A70A-062D-4DDA-AB77-27A8650F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FIVE METHOD 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D03B7A-7CBF-4D6D-A6D9-92343346D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What moves and what the receiving station does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B26F2D-C229-42A0-A1F3-9EA613D9D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03CB39-5985-4709-8BC8-4CC50D81A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7A2C1C-4232-4A36-96BC-80582B224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0C01DD-91A2-4399-BBE6-207C25A8F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590550" y="1504950"/>
          <a:ext xmlns:a="http://schemas.openxmlformats.org/drawingml/2006/main" cx="11010900" cy="4114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05150"/>
                <a:gridCol w="3914775"/>
                <a:gridCol w="3990975"/>
              </a:tblGrid>
              <a:tr h="6858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Method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Transported load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Receiving action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</a:tr>
              <a:tr h="6858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C01  MiR250 Hook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Existing trolley and raw part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Park and release trolley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C02  MC600 + UR30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Six existing boxes on carriers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Transfer one carrier at a time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6858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C03  MiR1200 Pallet Jack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Eight-box pallet cassette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Index and extract one box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C04  MiR250 lift carrier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Box and connected carrier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Set carrier down; roller transfer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6858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C05  MiR250 box jack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One qualified rigid-bottom box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Lower onto fixed rails; exit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DFBCDB-8A03-4277-B4F4-3F6CC8F57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95975"/>
            <a:ext cx="11001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The handling method does not by itself define the factory fleet, machine-loading scope or ASRS.</a:t>
            </a:r>
          </a:p>
        </p:txBody>
      </p:sp>
    </p:spTree>
    <p:extLst>
      <p:ext uri="{BB962C8B-B14F-4D97-AF65-F5344CB8AC3E}">
        <p14:creationId xmlns:p14="http://schemas.microsoft.com/office/powerpoint/2010/main" val="7946794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a5f8b722914a74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CE4EA2-50E2-4062-B735-CFE8F4812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ARCHITECTURE AND PROCESS BOUNDARY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B33563-9996-4708-95E1-ABFB3C17D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Two material-flow architectures remain available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C1A371-81F2-4F6E-9C02-FD979AAB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7C40AA-AB22-4737-A6B1-B4E2470C4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0B0C0-9AF0-4A39-8730-A96849577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E967D8-17C5-4122-9F37-4757B3DDD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846EBF-A635-4E39-AA74-431C4FA96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52575"/>
            <a:ext cx="5000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A  REUSE TROLLEY AND EXISTING BOX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B729BD-A24D-41C8-85C9-E1896051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52625"/>
            <a:ext cx="50006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Raw part stays on its trolley. After qualified machining release, existing boxes support downstream handling.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8FAF1F-0E85-4576-899D-236D09FF7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33750"/>
            <a:ext cx="50006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C01 raw trolley route</a:t>
            </a:r>
          </a:p>
          <a:p xmlns:a="http://schemas.openxmlformats.org/drawingml/2006/main">
            <a:pPr>
              <a:defRPr sz="195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C02 individual carrier handling</a:t>
            </a:r>
          </a:p>
          <a:p xmlns:a="http://schemas.openxmlformats.org/drawingml/2006/main">
            <a:pPr>
              <a:defRPr sz="195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C03 eight-box batch movement</a:t>
            </a:r>
          </a:p>
          <a:p xmlns:a="http://schemas.openxmlformats.org/drawingml/2006/main">
            <a:pPr>
              <a:defRPr sz="195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C05 simple box movement, if qualified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FB56B2-EE86-4079-97E3-EAA1B85F1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1552575"/>
            <a:ext cx="5000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B  QUALIFY ONE STANDARD CONTAINER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CB9D07-C0D4-4ACB-A6B4-71DEAB84D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1952625"/>
            <a:ext cx="50006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A raw-compatible container follows the part through raw, WIP, HOLD and finished-goods stages.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3B7282-057B-4BB1-BB12-9CF283394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333750"/>
            <a:ext cx="50006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C04 transports a removable carrier</a:t>
            </a:r>
          </a:p>
          <a:p xmlns:a="http://schemas.openxmlformats.org/drawingml/2006/main">
            <a:pPr>
              <a:defRPr sz="195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1,200 × 600 × 400 mm is provisional</a:t>
            </a:r>
          </a:p>
          <a:p xmlns:a="http://schemas.openxmlformats.org/drawingml/2006/main">
            <a:pPr>
              <a:defRPr sz="195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Container and ASRS require joint design</a:t>
            </a:r>
          </a:p>
          <a:p xmlns:a="http://schemas.openxmlformats.org/drawingml/2006/main">
            <a:pPr>
              <a:defRPr sz="195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Process access remains station-specific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5105B8-BD39-431A-A1BD-79203DAFE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543050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90CB79-EC41-4E06-A149-A8FA014C4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57875"/>
            <a:ext cx="110013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Only Final Inspection PASS releases FG to ASRS. HOLD and rework stay segregated.</a:t>
            </a:r>
          </a:p>
        </p:txBody>
      </p:sp>
    </p:spTree>
    <p:extLst>
      <p:ext uri="{BB962C8B-B14F-4D97-AF65-F5344CB8AC3E}">
        <p14:creationId xmlns:p14="http://schemas.microsoft.com/office/powerpoint/2010/main" val="2065044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439a0fe3ca488a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C3D115-62B7-4635-BDE4-55FF1546F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C01  /  RAW MATERIAL MOVEMENT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1F0D34-A4AA-4827-876C-C2F718804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MiR250 Hook reuses the existing trolley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B75CF7-914B-4EEB-9CE5-9E8A41C3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53B65B-AB53-44B9-976E-B231D1F1C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316E9F-C064-4FFD-B4DC-3053945D5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FE3DD7-A6D8-4131-A124-C24608681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5f5680422e4e81"/>
          <a:stretch xmlns:a="http://schemas.openxmlformats.org/drawingml/2006/main"/>
        </p:blipFill>
        <p:spPr>
          <a:xfrm xmlns:a="http://schemas.openxmlformats.org/drawingml/2006/main">
            <a:off x="578797" y="1457325"/>
            <a:ext cx="7205357" cy="45529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A144AC-67DB-4BD4-A135-9C15C83A1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5049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CAPTURE AND VERIFY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DC937A-D037-4AC4-BF1A-A37E2448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905000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Couple to an adapted capture bar; identify and confirm the trolley.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80FF61-4BD4-4C0C-A9C2-2AD4A226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943225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TOW AND PARK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5A24CF-9870-4C05-B321-F8F25939B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43275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Keep the larger forging in its inclined holder throughout transport.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6C00D4-80A0-4620-9081-0B645232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38150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COLLECT AND RETURN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22E0D0-B142-4561-AF08-0BBA903BB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781550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Park at the station datum, release, then collect after process release.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336595-5503-4672-84E6-CD8D10C6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048375"/>
            <a:ext cx="1100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Trolley rolling load, wheels, stability and route geometry require application confirmation.</a:t>
            </a:r>
          </a:p>
        </p:txBody>
      </p:sp>
    </p:spTree>
    <p:extLst>
      <p:ext uri="{BB962C8B-B14F-4D97-AF65-F5344CB8AC3E}">
        <p14:creationId xmlns:p14="http://schemas.microsoft.com/office/powerpoint/2010/main" val="15444175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647d9d27ce4584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E4DA56-46A6-4441-8D65-C5739972D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C02  /  DOWNSTREAM BOX HANDLING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E35AB0-2C8B-4CF9-992F-519B67E60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MC600 and UR30 provide six accessible box positions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E22AD1-8A5F-43E9-980E-7C108E21D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128243-74D1-42C8-BE39-5BB09C589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C4CC7C-C7D8-4201-A5F2-EA36F88C7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B8D3F5-2CDF-4FC1-9291-E676443D4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76c1355abd4ee6"/>
          <a:stretch xmlns:a="http://schemas.openxmlformats.org/drawingml/2006/main"/>
        </p:blipFill>
        <p:spPr>
          <a:xfrm xmlns:a="http://schemas.openxmlformats.org/drawingml/2006/main">
            <a:off x="578797" y="1457325"/>
            <a:ext cx="7205357" cy="45529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7E2CA1-BE63-4587-8963-F923E8766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5049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SIX FIXED NESTS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CBE96C-9F0F-4BF6-9CCB-8E7B81AC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905000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Two side bays × three levels. Each carrier locks in its own position.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8C159B-A27B-4BBA-A506-0CB80A94B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943225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SHARED SIDE LIFTS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8C317F-D668-4153-9FE5-78BD2EF38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43275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Extract the selected carrier and present it at a common arm height.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FFD045-28EE-4A5B-8261-ECC0B0319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38150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ONE BOX AT A TIME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CC8C45-AFA9-4A7F-9997-5A43C32CE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781550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Transfer to a flat table, locked tilt cradle or ASRS interface; return to its nest.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47D16A-DB58-44C3-A9E8-5A9D94331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048375"/>
            <a:ext cx="1100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Rev 11 uses fixed nests and side presentation lifts, replacing the earlier six-drawer concept.</a:t>
            </a:r>
          </a:p>
        </p:txBody>
      </p:sp>
    </p:spTree>
    <p:extLst>
      <p:ext uri="{BB962C8B-B14F-4D97-AF65-F5344CB8AC3E}">
        <p14:creationId xmlns:p14="http://schemas.microsoft.com/office/powerpoint/2010/main" val="15052728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0672eed9ff409f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6C510A-C846-40D2-8585-3D7146401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C02  /  PAYLOAD AND GEOMETRY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B53791-C507-4851-A9DB-E7D2C3604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The tool and complete loaded carrier count in payload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5532E6-513E-482B-A9BC-E00F88DC1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0AAF38-0ABE-4036-82A5-5AEE74057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EBC07C-5A73-48D4-8E0A-29D96380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1C93D1-153B-49B1-8204-9D8AFD6F6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590550" y="1504950"/>
          <a:ext xmlns:a="http://schemas.openxmlformats.org/drawingml/2006/main" cx="110109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762375"/>
                <a:gridCol w="2476500"/>
                <a:gridCol w="4772025"/>
              </a:tblGrid>
              <a:tr h="5715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Planning item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Value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Meaning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</a:tr>
              <a:tr h="5715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UR30 normal payload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30 kg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Extended mode not assumed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Positive tool assembly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12 kg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Current tool allowance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5715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Loaded carrier ceiling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18 kg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30 kg minus 12 kg tool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Loaded carrier target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≤16 kg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Preferred working allowance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5715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Box + carrier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4 kg + 3 kg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Measure production items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Part mass screen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11 kg ceiling / 9 kg target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Before load-centre and dynamics approval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C09336-644A-4C68-B68D-AEECCFD56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724525"/>
            <a:ext cx="110013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Travel envelope ≈1.86 × 1.34 × 2.10 m  |  Deployed span ≈2.45 m before protective clearance.</a:t>
            </a:r>
          </a:p>
        </p:txBody>
      </p:sp>
    </p:spTree>
    <p:extLst>
      <p:ext uri="{BB962C8B-B14F-4D97-AF65-F5344CB8AC3E}">
        <p14:creationId xmlns:p14="http://schemas.microsoft.com/office/powerpoint/2010/main" val="21055856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7795d578dc411f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93E9DF-F8F2-42C9-B4E6-9F38E9C7D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C03  /  PALLET CASSETTE AND ASRS EXTRACTION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DE91AA-19CA-4869-8B47-461A4FFF0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MiR1200 Pallet Jack moves an eight-box batch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54180-60CA-4C3C-A7AC-4BCE94DE3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984D00-00D0-4FC8-9120-7EB59DF62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B340B9-2D0D-4C1D-84BD-7C2096F96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D539EB-A02E-41BF-8D72-5062E5B38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745330b02844df"/>
          <a:stretch xmlns:a="http://schemas.openxmlformats.org/drawingml/2006/main"/>
        </p:blipFill>
        <p:spPr>
          <a:xfrm xmlns:a="http://schemas.openxmlformats.org/drawingml/2006/main">
            <a:off x="578797" y="1457325"/>
            <a:ext cx="7205357" cy="45529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401E28-22BB-4079-97C4-8E264A66C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5049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TWO BY FOUR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CEF09D-C57A-4BC1-83EA-62B419E30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905000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Eight existing boxes on a 1,200 × 1,000 mm pallet cassette.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F2383F-1192-463A-8FC2-7C8F033B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943225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RAISED PALLET DOCK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5042EB-BBD3-49F4-83B9-8C116AAAE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43275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100 mm supports provide the illustrated fork-entry clearance.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4EB5BD-467A-4BB1-AEE1-796844948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38150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INDEX AND EXTRACT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A20824-3286-48A5-9717-8901C69B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781550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A separate lift transfers one identified box to the 830 mm ASRS plane.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9C8909-7378-4CC7-89C2-EA3F9F6A0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048375"/>
            <a:ext cx="1100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Eight boxes supersede the earlier ten-box concept. The complete pallet stays outside the tote ASRS.</a:t>
            </a:r>
          </a:p>
        </p:txBody>
      </p:sp>
    </p:spTree>
    <p:extLst>
      <p:ext uri="{BB962C8B-B14F-4D97-AF65-F5344CB8AC3E}">
        <p14:creationId xmlns:p14="http://schemas.microsoft.com/office/powerpoint/2010/main" val="13242165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5e5c15d1c34e35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21A05-C605-42BF-87CE-97595481A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C04  /  STANDARD CONTAINER OPTION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81609C-17DC-43C3-81FB-8722E089C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MiR250 transports a connected removable carrier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CE4EA3-DB52-4F1A-AC57-D66FBFE9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344A1E-C658-4C95-AE8F-4F06BF23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0A197D-6691-4D60-B85A-4C87AC301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C9D28A-4EF6-4643-B683-2F67CC55A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7d812e91294115"/>
          <a:stretch xmlns:a="http://schemas.openxmlformats.org/drawingml/2006/main"/>
        </p:blipFill>
        <p:spPr>
          <a:xfrm xmlns:a="http://schemas.openxmlformats.org/drawingml/2006/main">
            <a:off x="578797" y="1457325"/>
            <a:ext cx="7205357" cy="45529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DBB2F9-C609-437F-8C21-398FAE81E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5049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LIFT THE CARRIER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4040FE-3428-4DCC-A654-74196DFE0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905000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The carrier and box travel together; all load counts in the application budget.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6225FA-9F0D-4067-BFBB-4B5F365C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943225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LEAVE ON ITS FEET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4C2276-1A68-4BEF-8521-4C994971D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43275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Lower onto the dock and prove the lock, power and control interface.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B1B528-9C19-4CE6-AE9D-F0B8449F6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38150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ROLLER HANDOFF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ADD389-5DED-4C45-98C8-C2E1C4BE0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781550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Transfer the box over a supported bridge at the 830 mm receiving plane.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021642-D1B8-46A0-9F02-8A21705D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048375"/>
            <a:ext cx="1100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60 mm lift stroke = 30 mm to contact + 30 mm ground clearance. Standard box size remains provisional.</a:t>
            </a:r>
          </a:p>
        </p:txBody>
      </p:sp>
    </p:spTree>
    <p:extLst>
      <p:ext uri="{BB962C8B-B14F-4D97-AF65-F5344CB8AC3E}">
        <p14:creationId xmlns:p14="http://schemas.microsoft.com/office/powerpoint/2010/main" val="39049018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893821a976452c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316BFF-3E1F-4845-944C-486E60238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C05  /  NEW DIRECT BOX LIFT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389A32-48C5-4B13-ADD7-844A21B40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MiR250 jacks the box up from a fixed station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F3AFE2-76EA-401B-9662-0F4ADA9EA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331054-4A2F-4E0F-917D-72F793F35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6E1E65-E1CA-4A86-95DA-DA0042FA9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B018A4-CA7B-4C31-8C10-5995CA12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a58ad05b854e7d"/>
          <a:stretch xmlns:a="http://schemas.openxmlformats.org/drawingml/2006/main"/>
        </p:blipFill>
        <p:spPr>
          <a:xfrm xmlns:a="http://schemas.openxmlformats.org/drawingml/2006/main">
            <a:off x="578797" y="1457325"/>
            <a:ext cx="7205357" cy="45529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7616E9-E2B2-42AB-9B57-CD3196366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5049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ENTER BELOW THE BOX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ECF532-2E27-4015-AC38-D83E761D6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905000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The lowered pad passes between the fixed support rails.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B3B936-5DA6-4DFA-9F30-B4CF85B15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943225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LIFT AND RETAIN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4A48EA-4978-4AC8-B557-0978B315E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43275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The guided, braked pad lifts the box; positive retainers secure transport.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621D2E-EA24-4117-BFA2-A3FFEFCB7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38150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LOWER AND LEAVE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A1C68D-B183-4130-89BD-5F9F9B42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781550"/>
            <a:ext cx="3429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Set down on the next fixed dock, lower the pad and drive out.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82E78E-E35F-4D20-9325-9C3FF232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048375"/>
            <a:ext cx="1100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Both docking frames stay in place. Only a box with a qualified rigid bottom transfers directly.</a:t>
            </a:r>
          </a:p>
        </p:txBody>
      </p:sp>
    </p:spTree>
    <p:extLst>
      <p:ext uri="{BB962C8B-B14F-4D97-AF65-F5344CB8AC3E}">
        <p14:creationId xmlns:p14="http://schemas.microsoft.com/office/powerpoint/2010/main" val="10061449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7d02b3456b4318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00D8D8-6F63-43BD-8202-5818A8C0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C05  /  NOMINAL GEOMETRY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9D6C89-0FE7-4E78-B763-E387A63C0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C05 uses a custom guided lift and fixed support rails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96A43B-A2DF-49BF-8321-1ED897F6E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60EA03-A1D0-4398-8C6E-F1ECA2BB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998318-AE67-413D-BC93-2CDE4601C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0AC537-F391-414D-9611-F91FE7C7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590550" y="1504950"/>
          <a:ext xmlns:a="http://schemas.openxmlformats.org/drawingml/2006/main" cx="110109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3152775"/>
                <a:gridCol w="4714875"/>
              </a:tblGrid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Interface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Illustrated value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Design meaning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Box envelope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840 × 450 × 330 mm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Qualify the rigid bottom and bearing areas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Dock support plane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650 mm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Both stations use the same nominal datum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Pad low / high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610 / 710 mm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100 mm total stroke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Contact / clearance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40 / 60 mm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Contact box, then clear fixed supports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Pad / rail opening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330 / 375 mm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22.5 mm nominal clearance on each side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Dock centres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4,000 mm apart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Demonstration layout only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D49E8E-69F8-402E-93DA-15572FCB0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95975"/>
            <a:ext cx="11001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Custom application: the standard Shelf Carrier attachment is not assumed to provide this mechanism.</a:t>
            </a:r>
          </a:p>
        </p:txBody>
      </p:sp>
    </p:spTree>
    <p:extLst>
      <p:ext uri="{BB962C8B-B14F-4D97-AF65-F5344CB8AC3E}">
        <p14:creationId xmlns:p14="http://schemas.microsoft.com/office/powerpoint/2010/main" val="2744654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a70be6fc164ac7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CF6651-548A-4A1E-9B62-383DD064C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C05  /  DOCK TO DOCK SEQUENCE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EE1B2D-559B-484B-B14E-D4BFAB017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The complete C05 cycle includes setdown and return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74B4E1-382A-48CF-A179-00ABC0D5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ABDEB4-55DB-439D-8973-8D6FF82D9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8FB18C-C40F-4226-9E53-F27B6453D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0DA609-ECBE-4A7C-A6B6-118AAAFFC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86ce9473794e94"/>
          <a:stretch xmlns:a="http://schemas.openxmlformats.org/drawingml/2006/main"/>
        </p:blipFill>
        <p:spPr>
          <a:xfrm xmlns:a="http://schemas.openxmlformats.org/drawingml/2006/main">
            <a:off x="922680" y="1476375"/>
            <a:ext cx="6346140" cy="401002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490F30-D0A2-4AB8-8F49-FCE8F443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1552575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1A26DC-54FC-4DD3-8D09-AAA55C4FC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1533525"/>
            <a:ext cx="3019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Reserve and identify source / destination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35A087-5A24-4904-B05B-993DB1B3E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238375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359930-C0F3-4D95-9573-D21659F1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2219325"/>
            <a:ext cx="3019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Enter lowered; contact and lift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8BB508-D630-4B85-AD98-1902517BB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2924175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953965-8F91-4811-B343-B16F14581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2905125"/>
            <a:ext cx="3019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Prove retention; carry the box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CCEBB4-9DB5-4946-92C5-72F49D32E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3609975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CF8295-517D-4FFF-8C85-84CE85801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3590925"/>
            <a:ext cx="3019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Lower onto the next fixed dock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8FDD79-B5EB-4B2C-AE7B-20D0ABECF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4295775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49918C-CDD9-4239-BC30-02AC8EAE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4276725"/>
            <a:ext cx="3019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Release, lower pad and exit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785C5C-ED62-4776-9EA0-9D3AE62E7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9075" y="4981575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E6F5C9-CDE2-428A-AFE0-F7ED90A74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4962525"/>
            <a:ext cx="30194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Collect after release and return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94D3ED-F21B-40F2-A0B0-855B5589F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38825"/>
            <a:ext cx="110013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The model uses 21 detailed steps. Animation timing is illustrative and does not establish cycle-time performance.</a:t>
            </a:r>
          </a:p>
        </p:txBody>
      </p:sp>
    </p:spTree>
    <p:extLst>
      <p:ext uri="{BB962C8B-B14F-4D97-AF65-F5344CB8AC3E}">
        <p14:creationId xmlns:p14="http://schemas.microsoft.com/office/powerpoint/2010/main" val="121435155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eb0421db3b4790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F3B08F-A157-45E3-A6C9-C95C614B7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C04 AND C05  /  PRACTICAL DIFFERENCE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6883BE-886C-4C6C-92BF-DB3DD2616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Choose the MiR250 method by the required handoff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6D6FE8-516F-4883-8A44-DC7E59395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6AB547-D36B-4FE3-9D61-3191AEFE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AABCA3-C087-436F-81E8-309C8FAF2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81FD43-F1D8-4D47-8ACA-A5B41F52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590550" y="1504950"/>
          <a:ext xmlns:a="http://schemas.openxmlformats.org/drawingml/2006/main" cx="110109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28950"/>
                <a:gridCol w="3990975"/>
                <a:gridCol w="3990975"/>
              </a:tblGrid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Decision factor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C04 removable carrier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C05 direct box jack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What travels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Box and structural carrier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Box only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What stays at station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Carrier after setdown; receiving dock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Both fixed docking frames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Receiving operation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Powered roller box transfer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Supported box setdown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Illustrated load envelope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1,200 × 600 × 400 mm provisional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840 × 450 × 330 mm qualified box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Main custom hardware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Carrier, lift, lock and roller interface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Guided lift, retainers and support rails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ASRS connection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Engineered transfer interface shown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Separate transfer interface required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8A7665-D50F-411A-9778-9ABFDB9DB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15025"/>
            <a:ext cx="11001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Select C05 for a defined station-to-station box movement when fixed support rails satisfy the receiving task.</a:t>
            </a:r>
          </a:p>
        </p:txBody>
      </p:sp>
    </p:spTree>
    <p:extLst>
      <p:ext uri="{BB962C8B-B14F-4D97-AF65-F5344CB8AC3E}">
        <p14:creationId xmlns:p14="http://schemas.microsoft.com/office/powerpoint/2010/main" val="150313984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0857a90c9844fa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1C6403-496E-47B6-9DD3-24E13D8AE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17 PRODUCTION STATIONS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4FDAA9-D4A5-4311-9C0A-5AA095103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Plan the station schedule before choosing the fleet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F8C52D-64F0-4533-9D1D-3F8DB863B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F8EC4D-762B-40D3-A829-9F9322DE2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79623B-1D74-4968-A244-F3DCF70E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970E18-DFEA-44C4-856F-11E480EBA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590550" y="1504950"/>
          <a:ext xmlns:a="http://schemas.openxmlformats.org/drawingml/2006/main" cx="11010900" cy="3981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3048000"/>
                <a:gridCol w="5010150"/>
              </a:tblGrid>
              <a:tr h="6635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Planning element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Retained basis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Implication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</a:tr>
              <a:tr h="6635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Production stations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17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Map each exact machine and process route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635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Positions per station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2 to 6 or more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34 to 102 production docking positions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6635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Additional functions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Incoming, outgoing, charger, ASRS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Add separate positions and buffers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635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Operating states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PASS, HOLD, rework, empty return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Reserve and identify exception locations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663575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Fleet sizing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Demand × transfers × rework factor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Measure actual route, dwell and handling time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49B646-C06A-42FD-9AF8-E196ACD18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762625"/>
            <a:ext cx="1100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Batch capacity reduces mission count only when useful batches are available. Every box still needs handling.</a:t>
            </a:r>
          </a:p>
        </p:txBody>
      </p:sp>
    </p:spTree>
    <p:extLst>
      <p:ext uri="{BB962C8B-B14F-4D97-AF65-F5344CB8AC3E}">
        <p14:creationId xmlns:p14="http://schemas.microsoft.com/office/powerpoint/2010/main" val="116075639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fe368942ec429d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F50163-5D93-42E7-8EA9-57444902F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DATA AND CONTROL OWNERSHIP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AF04DE-1C85-4373-AF1A-7414C5BFE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Traceability connects the part to its actual movement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885B7B-8C1A-4EAA-89E9-CFE80D10E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3DF8DB-645B-4BBB-8DC4-DDAAC4CBB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6B6B06-CC9B-4CD7-AB6C-C2E3F8152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3DC646-8FDE-4C35-BADF-280BAC776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590550" y="1504950"/>
          <a:ext xmlns:a="http://schemas.openxmlformats.org/drawingml/2006/main" cx="11010900" cy="4229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8153400"/>
              </a:tblGrid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Layer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Required record or authority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</a:tr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Part and process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Serial / batch, traveller, router revision and release state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Movement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Box / carrier / trolley ID, AMR mission, station and timestamps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Work and quality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Machine, fixture, operator, PASS / HOLD / rework and approval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Storage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ASRS location, entry / exit and inventory reconciliation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Equipment control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MiR Fleet, WCS and station PLCs retain physical motion authority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Business integration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Aetec platform exchanges approved states with MES / WMS / QMS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03C59E-6132-4B21-84F3-4B449339F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15025"/>
            <a:ext cx="11001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The web app demonstrates and plans the concept. It is not a safety PLC or production machine controller.</a:t>
            </a:r>
          </a:p>
        </p:txBody>
      </p:sp>
    </p:spTree>
    <p:extLst>
      <p:ext uri="{BB962C8B-B14F-4D97-AF65-F5344CB8AC3E}">
        <p14:creationId xmlns:p14="http://schemas.microsoft.com/office/powerpoint/2010/main" val="84099874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3f4de93b884ca1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D383CB-F27E-4C7E-ACE2-44EFBA6F4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FINISHED GOODS STORAGE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F92756-48C8-4863-87F5-FEAF98DB1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ASRS compatibility depends on the qualified container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3A5896-659B-4B5B-9FEA-7D0511B9E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CB1D56-58C7-4F03-AD30-6E7DBB64D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BF2CC-6F89-46CE-A4B6-1CFFD82CA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6DB541-D282-4992-A3A8-BE39D315A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590550" y="1504950"/>
          <a:ext xmlns:a="http://schemas.openxmlformats.org/drawingml/2006/main" cx="110109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62275"/>
                <a:gridCol w="3743325"/>
                <a:gridCol w="4305300"/>
              </a:tblGrid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Storage basis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Retained value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Qualification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Six-metre concept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1,008 physical / 1,000 enabled locations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4 faces × 21 bays × 12 levels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Working occupancy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Approximately 850–900 stored units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At 85–90% working occupancy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Earlier FG box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980 × 640 × 320 mm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Prior storage planning basis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Current existing box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840 × 450 × 330 mm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Recheck the 330 mm height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Standard-container option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1,200 × 600 × 400 mm provisional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Requires a separate storage design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9871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Pallet and carrier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Remain outside tote storage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Transfer individual compatible boxes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DE2DD4-2ED4-448D-8F3B-DC47668BD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0"/>
            <a:ext cx="11001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Only released FG enters the FG-ASRS. A changed box size does not automatically approve rack fit or lower cost.</a:t>
            </a:r>
          </a:p>
        </p:txBody>
      </p:sp>
    </p:spTree>
    <p:extLst>
      <p:ext uri="{BB962C8B-B14F-4D97-AF65-F5344CB8AC3E}">
        <p14:creationId xmlns:p14="http://schemas.microsoft.com/office/powerpoint/2010/main" val="135173051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b74c91bc854252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6A18CD-B846-4D6F-9B56-50ADAC412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COMMERCIAL BASELINES  /  SGD EXCLUDING GST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CB4402-98B6-4F29-8503-725A8F597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Retained ROM values have different scope boundaries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DB439D-F3C3-4990-9F3E-216358C51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40546D-DACA-4A57-BCA2-76C1C38E5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39BF9A-7FBE-46E9-9E6E-A8279D88D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CBA2FE-6381-4F62-A0B4-2CC4B027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590550" y="1504950"/>
          <a:ext xmlns:a="http://schemas.openxmlformats.org/drawingml/2006/main" cx="11010900" cy="42291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38600"/>
                <a:gridCol w="3171825"/>
                <a:gridCol w="3800475"/>
              </a:tblGrid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Package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Retained selling ROM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Scope boundary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</a:tr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Hook 1A / six-Hook 1B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S$603,900 / S$1,168,200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Complete route; initial 20-trolley batch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FG-ASRS base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S$1,580,000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Upstream transfer separate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FG-ASRS + mobile / fixed transfer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S$1,770,000 / S$1,890,000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Alternative upstream interfaces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Common platform + lift / Shelf Lift fleet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S$3,000,000 / S$2,960,200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Alternative common-container architecture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MC600 + UR30 add-on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S$420,000 historical ROM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Reconcile the revised side-lift scope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04157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C05 two-dock pilot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S$194,400 new engineering ROM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One AMR, two docks, one defined route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4FD684-0350-4204-BBA8-DD7B61D9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15025"/>
            <a:ext cx="110013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Do not add 10% again to selling ROM. Apply the retained markup agreement only to fresh supplier buy costs.</a:t>
            </a:r>
          </a:p>
        </p:txBody>
      </p:sp>
    </p:spTree>
    <p:extLst>
      <p:ext uri="{BB962C8B-B14F-4D97-AF65-F5344CB8AC3E}">
        <p14:creationId xmlns:p14="http://schemas.microsoft.com/office/powerpoint/2010/main" val="127325227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08f631994143f0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D8B963-5F91-4B51-9B98-37ED3E93C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NEW ENGINEERING ROM  /  SGD EXCLUDING GST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AD7CE4-DFE6-4FB2-ACAE-1C2B99EAC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C05 has a separate two-dock pilot allowance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57AF2E-5161-42E7-B3F7-98D816E36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2DA66B-FC32-4F06-A5B6-20F31279C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194F4B-4B18-45E4-8D1E-7CCC7168F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018DF1-67C0-433F-8748-B7A684DD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590550" y="1504950"/>
          <a:ext xmlns:a="http://schemas.openxmlformats.org/drawingml/2006/main" cx="11010900" cy="43243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657725"/>
                <a:gridCol w="1905000"/>
                <a:gridCol w="4448175"/>
              </a:tblGrid>
              <a:tr h="54054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Pilot allowance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Amount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Basis</a:t>
                      </a:r>
                    </a:p>
                  </a:txBody>
                  <a:tcPr marL="91440" marR="91440" marT="45720" marB="45720">
                    <a:solidFill>
                      <a:srgbClr val="202429"/>
                    </a:solidFill>
                  </a:tcPr>
                </a:tc>
              </a:tr>
              <a:tr h="54054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MiR250 base and delivered hardware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S$95,000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Historical project allowance anchor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054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Charger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S$8,400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Historical project allowance anchor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54054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Guided jack module and box restraint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S$36,000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New engineering allowance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054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Two fixed docks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S$17,000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2 × S$8,500 engineering allowance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54054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Local controls and mission setup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S$20,000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Defined two-station pilot scope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4054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Route, FAT, SAT and training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S$18,000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Pilot implementation allowance</a:t>
                      </a:r>
                    </a:p>
                  </a:txBody>
                  <a:tcPr marL="91440" marR="91440" marT="45720" marB="45720">
                    <a:solidFill>
                      <a:srgbClr val="E6E9EC"/>
                    </a:solidFill>
                  </a:tcPr>
                </a:tc>
              </a:tr>
              <a:tr h="540544"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Total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S$194,400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650" b="0">
                          <a:solidFill>
                            <a:srgbClr val="202429"/>
                          </a:solidFill>
                          <a:latin typeface="Arial"/>
                          <a:ea typeface="Arial"/>
                          <a:cs typeface="Arial"/>
                        </a:rPr>
                        <a:t>Planning sensitivity ±30%: S$136,080–252,720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D19F7C-1468-410D-888A-03C7F009E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010275"/>
            <a:ext cx="11001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Engineering ROM. Full factory rollout, ASRS and machine loading are separate scope.</a:t>
            </a:r>
          </a:p>
        </p:txBody>
      </p:sp>
    </p:spTree>
    <p:extLst>
      <p:ext uri="{BB962C8B-B14F-4D97-AF65-F5344CB8AC3E}">
        <p14:creationId xmlns:p14="http://schemas.microsoft.com/office/powerpoint/2010/main" val="164074520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1F2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93ab74a0fa4f4b"/>
          <a:stretch xmlns:a="http://schemas.openxmlformats.org/drawingml/2006/main"/>
        </p:blipFill>
        <p:spPr>
          <a:xfrm xmlns:a="http://schemas.openxmlformats.org/drawingml/2006/main">
            <a:off x="514350" y="270162"/>
            <a:ext cx="428625" cy="421701"/>
          </a:xfrm>
          <a:prstGeom xmlns:a="http://schemas.openxmlformats.org/drawingml/2006/main" prst="ellipse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81E2C-7267-404D-88DA-264B873F0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5275"/>
            <a:ext cx="10382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PILOT AND HANDOVER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8F434A-F256-4FC2-849D-93EC6A5D6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19125"/>
            <a:ext cx="10382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Freeze one receiving task and prove the complete cycle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316200-BBE3-4172-9F9E-8FA15B985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28725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7028B1-3E78-459B-B746-39EB8A52E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002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835856-0BA1-49FE-946D-CE47CE990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572250"/>
            <a:ext cx="10287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PWMS Material Flow  |  AETEC  |  Rev 12  |  14 Sep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1C1ED1-48EA-4519-BE92-916922271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6572250"/>
            <a:ext cx="381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26D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A626D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173ACD-FF5B-4DEB-BE37-9BADF7A36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562100"/>
            <a:ext cx="3371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1  CONFIRM THE LOAD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50B821-AAF2-4F6C-B887-E6F365F63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962150"/>
            <a:ext cx="33718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Measure envelope, gross mass, centre of gravity, box support and retention requirements.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2C10F7-C290-4203-9495-8CFC867CF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1562100"/>
            <a:ext cx="3371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2  CONFIRM THE ROUTE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C4BA8E-0EE3-4A6D-A169-1C08EB51E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1962150"/>
            <a:ext cx="33718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Define source and destination docks, service height, buffers, floor and operating exceptions.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0ED55F-7535-4ABA-A1C7-BE6187A05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562100"/>
            <a:ext cx="3371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3  PROVE THE INTERFACE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D34712-33FC-4243-8E66-D0E9F2E7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962150"/>
            <a:ext cx="33718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Agree supplier acceptance, FAT and SAT criteria before production rollout.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FFC3D3-2F57-40BD-849E-AD9FC56D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14700"/>
            <a:ext cx="11010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1D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F9738A-B701-408B-A2A8-023F0021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29025"/>
            <a:ext cx="110109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02429"/>
                </a:solidFill>
                <a:latin typeface="Arial"/>
                <a:ea typeface="Arial"/>
                <a:cs typeface="Arial"/>
              </a:rPr>
              <a:t>Delivered with this revision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E71B52-1EE6-4048-8E6C-7DCE477DB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229100"/>
            <a:ext cx="11010900" cy="1609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Five-method presentation and consolidated technical proposal</a:t>
            </a:r>
          </a:p>
          <a:p xmlns:a="http://schemas.openxmlformats.org/drawingml/2006/main">
            <a:pPr>
              <a:defRPr sz="2025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Interactive Transfer Studio and Cloudflare upload ZIP</a:t>
            </a:r>
          </a:p>
          <a:p xmlns:a="http://schemas.openxmlformats.org/drawingml/2006/main">
            <a:pPr>
              <a:defRPr sz="2025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Full five-chapter video and separate MiR250 box jack clip</a:t>
            </a:r>
          </a:p>
          <a:p xmlns:a="http://schemas.openxmlformats.org/drawingml/2006/main">
            <a:pPr>
              <a:defRPr sz="2025" b="0">
                <a:solidFill>
                  <a:srgbClr val="20242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429"/>
                </a:solidFill>
                <a:latin typeface="Arial"/>
                <a:ea typeface="Arial"/>
                <a:cs typeface="Arial"/>
              </a:rPr>
              <a:t>Budgetary supplement and continuation record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345250-2BC2-458C-9E97-7D82A445A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81700"/>
            <a:ext cx="11001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E0002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E00022"/>
                </a:solidFill>
                <a:latin typeface="Arial"/>
                <a:ea typeface="Arial"/>
                <a:cs typeface="Arial"/>
              </a:rPr>
              <a:t>29 deterministic scene configurations checked; C05 nominal entry geometry checked separately.</a:t>
            </a:r>
          </a:p>
        </p:txBody>
      </p:sp>
    </p:spTree>
    <p:extLst>
      <p:ext uri="{BB962C8B-B14F-4D97-AF65-F5344CB8AC3E}">
        <p14:creationId xmlns:p14="http://schemas.microsoft.com/office/powerpoint/2010/main" val="3205781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2026-09-14T13:28:58.0230000Z</dcterms:created>
  <dcterms:modified xsi:type="dcterms:W3CDTF">2026-09-14T13:28:58.0240000Z</dcterms:modified>
</coreProperties>
</file>